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330" r:id="rId2"/>
    <p:sldId id="359" r:id="rId3"/>
    <p:sldId id="401" r:id="rId4"/>
    <p:sldId id="354" r:id="rId5"/>
    <p:sldId id="328" r:id="rId6"/>
    <p:sldId id="329" r:id="rId7"/>
    <p:sldId id="411" r:id="rId8"/>
    <p:sldId id="367" r:id="rId9"/>
    <p:sldId id="323" r:id="rId10"/>
    <p:sldId id="368" r:id="rId11"/>
    <p:sldId id="392" r:id="rId12"/>
    <p:sldId id="396" r:id="rId13"/>
    <p:sldId id="397" r:id="rId14"/>
    <p:sldId id="369" r:id="rId15"/>
    <p:sldId id="321" r:id="rId16"/>
    <p:sldId id="391" r:id="rId17"/>
    <p:sldId id="335" r:id="rId18"/>
    <p:sldId id="433" r:id="rId19"/>
    <p:sldId id="419" r:id="rId20"/>
    <p:sldId id="356" r:id="rId21"/>
    <p:sldId id="429" r:id="rId22"/>
    <p:sldId id="430" r:id="rId23"/>
    <p:sldId id="389" r:id="rId24"/>
    <p:sldId id="426" r:id="rId25"/>
    <p:sldId id="427" r:id="rId26"/>
    <p:sldId id="428" r:id="rId27"/>
    <p:sldId id="434" r:id="rId28"/>
    <p:sldId id="373" r:id="rId29"/>
    <p:sldId id="393" r:id="rId30"/>
    <p:sldId id="412" r:id="rId31"/>
    <p:sldId id="413" r:id="rId32"/>
    <p:sldId id="414" r:id="rId33"/>
    <p:sldId id="415" r:id="rId34"/>
    <p:sldId id="422" r:id="rId35"/>
    <p:sldId id="309" r:id="rId36"/>
    <p:sldId id="416" r:id="rId37"/>
    <p:sldId id="382" r:id="rId38"/>
    <p:sldId id="418" r:id="rId39"/>
    <p:sldId id="403" r:id="rId40"/>
    <p:sldId id="402" r:id="rId41"/>
    <p:sldId id="404" r:id="rId42"/>
    <p:sldId id="407" r:id="rId43"/>
    <p:sldId id="410" r:id="rId44"/>
    <p:sldId id="417" r:id="rId45"/>
    <p:sldId id="408" r:id="rId46"/>
    <p:sldId id="409" r:id="rId47"/>
    <p:sldId id="420" r:id="rId48"/>
    <p:sldId id="421" r:id="rId49"/>
    <p:sldId id="423" r:id="rId50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9EFEE0"/>
    <a:srgbClr val="CF07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62" autoAdjust="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3018097974858427"/>
          <c:y val="8.662494473050783E-2"/>
          <c:w val="0.54241670767715056"/>
          <c:h val="0.67037908031624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6875410519411883E-3"/>
                  <c:y val="-0.19658051993167266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4D-4272-8962-0D99AB831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88544575567561E-3"/>
                  <c:y val="-0.1941970272830637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4D-4272-8962-0D99AB831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7283135877223639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4D-4272-8962-0D99AB831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695021345192229E-3"/>
                  <c:y val="-0.2498581058026686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4D-4272-8962-0D99AB831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24922164222084E-4"/>
                  <c:y val="-0.3515624783733798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4D-4272-8962-0D99AB83178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624790683778664E-3"/>
                  <c:y val="-0.212927267498141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4D-4272-8962-0D99AB83178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828124887541582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24D-4272-8962-0D99AB8317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МОН РФ ФЦП</c:v>
                </c:pt>
                <c:pt idx="1">
                  <c:v>РНФ</c:v>
                </c:pt>
                <c:pt idx="2">
                  <c:v>РФФИ</c:v>
                </c:pt>
                <c:pt idx="3">
                  <c:v>др.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4D-4272-8962-0D99AB83178F}"/>
            </c:ext>
          </c:extLst>
        </c:ser>
        <c:dLbls>
          <c:showVal val="1"/>
        </c:dLbls>
        <c:overlap val="100"/>
        <c:axId val="39510784"/>
        <c:axId val="39512320"/>
      </c:barChart>
      <c:catAx>
        <c:axId val="39510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 i="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512320"/>
        <c:crosses val="autoZero"/>
        <c:auto val="1"/>
        <c:lblAlgn val="ctr"/>
        <c:lblOffset val="100"/>
      </c:catAx>
      <c:valAx>
        <c:axId val="39512320"/>
        <c:scaling>
          <c:orientation val="minMax"/>
        </c:scaling>
        <c:axPos val="l"/>
        <c:majorGridlines/>
        <c:numFmt formatCode="General" sourceLinked="1"/>
        <c:tickLblPos val="nextTo"/>
        <c:crossAx val="39510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3400756970596072E-2"/>
          <c:y val="2.3329215852600182E-2"/>
          <c:w val="0.9533142188748146"/>
          <c:h val="0.858269809014751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224</c:v>
                </c:pt>
                <c:pt idx="1">
                  <c:v>315</c:v>
                </c:pt>
                <c:pt idx="2">
                  <c:v>450</c:v>
                </c:pt>
                <c:pt idx="3">
                  <c:v>451</c:v>
                </c:pt>
                <c:pt idx="4">
                  <c:v>429</c:v>
                </c:pt>
                <c:pt idx="5">
                  <c:v>388</c:v>
                </c:pt>
                <c:pt idx="6">
                  <c:v>463</c:v>
                </c:pt>
                <c:pt idx="7">
                  <c:v>438</c:v>
                </c:pt>
                <c:pt idx="8">
                  <c:v>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4D-4134-9FB4-38B4777F08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зарубежных изданиях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12</c:v>
                </c:pt>
                <c:pt idx="1">
                  <c:v>9</c:v>
                </c:pt>
                <c:pt idx="2">
                  <c:v>19</c:v>
                </c:pt>
                <c:pt idx="3">
                  <c:v>21</c:v>
                </c:pt>
                <c:pt idx="4">
                  <c:v>31</c:v>
                </c:pt>
                <c:pt idx="5">
                  <c:v>62</c:v>
                </c:pt>
                <c:pt idx="6">
                  <c:v>198</c:v>
                </c:pt>
                <c:pt idx="7">
                  <c:v>61</c:v>
                </c:pt>
                <c:pt idx="8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4D-4134-9FB4-38B4777F08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изданиях федерального уровня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65</c:v>
                </c:pt>
                <c:pt idx="1">
                  <c:v>50</c:v>
                </c:pt>
                <c:pt idx="2">
                  <c:v>163</c:v>
                </c:pt>
                <c:pt idx="3">
                  <c:v>197</c:v>
                </c:pt>
                <c:pt idx="4">
                  <c:v>287</c:v>
                </c:pt>
                <c:pt idx="5">
                  <c:v>80</c:v>
                </c:pt>
                <c:pt idx="6">
                  <c:v>122</c:v>
                </c:pt>
                <c:pt idx="7">
                  <c:v>361</c:v>
                </c:pt>
                <c:pt idx="8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4D-4134-9FB4-38B4777F08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83</c:v>
                </c:pt>
                <c:pt idx="1">
                  <c:v>76</c:v>
                </c:pt>
                <c:pt idx="2">
                  <c:v>148</c:v>
                </c:pt>
                <c:pt idx="3">
                  <c:v>188</c:v>
                </c:pt>
                <c:pt idx="4">
                  <c:v>41</c:v>
                </c:pt>
                <c:pt idx="5">
                  <c:v>167</c:v>
                </c:pt>
                <c:pt idx="6">
                  <c:v>125</c:v>
                </c:pt>
                <c:pt idx="7">
                  <c:v>180</c:v>
                </c:pt>
                <c:pt idx="8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4D-4134-9FB4-38B4777F08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сборники научных трудов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12</c:v>
                </c:pt>
                <c:pt idx="1">
                  <c:v>18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15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4D-4134-9FB4-38B4777F08F2}"/>
            </c:ext>
          </c:extLst>
        </c:ser>
        <c:gapWidth val="267"/>
        <c:overlap val="-43"/>
        <c:axId val="127062016"/>
        <c:axId val="127063552"/>
      </c:barChart>
      <c:catAx>
        <c:axId val="1270620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063552"/>
        <c:crosses val="autoZero"/>
        <c:auto val="1"/>
        <c:lblAlgn val="ctr"/>
        <c:lblOffset val="100"/>
      </c:catAx>
      <c:valAx>
        <c:axId val="127063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0620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 НПР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Неврологии и психиатрии</c:v>
                </c:pt>
                <c:pt idx="1">
                  <c:v>ТХО стом и стом ДВ</c:v>
                </c:pt>
                <c:pt idx="2">
                  <c:v>Норм. и пат. физиол.</c:v>
                </c:pt>
                <c:pt idx="3">
                  <c:v>Педиатрии и ДХ</c:v>
                </c:pt>
                <c:pt idx="4">
                  <c:v>Пропедевтики ДБ</c:v>
                </c:pt>
                <c:pt idx="5">
                  <c:v>ОЗ и З, ОГ и Б</c:v>
                </c:pt>
                <c:pt idx="6">
                  <c:v>Фак. хирург, урол, онко, оталаринг</c:v>
                </c:pt>
                <c:pt idx="7">
                  <c:v>Инфекц Б , фтиз и дермат</c:v>
                </c:pt>
                <c:pt idx="8">
                  <c:v>Фармакалогии и фармации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1.3</c:v>
                </c:pt>
                <c:pt idx="1">
                  <c:v>2.4</c:v>
                </c:pt>
                <c:pt idx="2">
                  <c:v>4.0999999999999996</c:v>
                </c:pt>
                <c:pt idx="3">
                  <c:v>5.9</c:v>
                </c:pt>
                <c:pt idx="4">
                  <c:v>4.0999999999999996</c:v>
                </c:pt>
                <c:pt idx="5">
                  <c:v>4.3</c:v>
                </c:pt>
                <c:pt idx="6">
                  <c:v>3.6</c:v>
                </c:pt>
                <c:pt idx="7">
                  <c:v>2.8</c:v>
                </c:pt>
                <c:pt idx="8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0-4526-BCED-B76184D633F7}"/>
            </c:ext>
          </c:extLst>
        </c:ser>
        <c:axId val="144857728"/>
        <c:axId val="144699776"/>
      </c:barChart>
      <c:catAx>
        <c:axId val="1448577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699776"/>
        <c:crosses val="autoZero"/>
        <c:auto val="1"/>
        <c:lblAlgn val="ctr"/>
        <c:lblOffset val="100"/>
      </c:catAx>
      <c:valAx>
        <c:axId val="144699776"/>
        <c:scaling>
          <c:orientation val="minMax"/>
        </c:scaling>
        <c:axPos val="b"/>
        <c:majorGridlines/>
        <c:numFmt formatCode="General" sourceLinked="1"/>
        <c:tickLblPos val="nextTo"/>
        <c:crossAx val="144857728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baseline="0">
                    <a:solidFill>
                      <a:srgbClr val="002060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международные</c:v>
                </c:pt>
                <c:pt idx="1">
                  <c:v>российские </c:v>
                </c:pt>
                <c:pt idx="2">
                  <c:v>региональные</c:v>
                </c:pt>
                <c:pt idx="3">
                  <c:v>республиканские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</c:v>
                </c:pt>
                <c:pt idx="1">
                  <c:v>61</c:v>
                </c:pt>
                <c:pt idx="2">
                  <c:v>24</c:v>
                </c:pt>
                <c:pt idx="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F-4726-A974-DC4BC4BC0ADE}"/>
            </c:ext>
          </c:extLst>
        </c:ser>
        <c:axId val="145854848"/>
        <c:axId val="145856384"/>
      </c:barChart>
      <c:catAx>
        <c:axId val="1458548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45856384"/>
        <c:crosses val="autoZero"/>
        <c:auto val="1"/>
        <c:lblAlgn val="ctr"/>
        <c:lblOffset val="100"/>
      </c:catAx>
      <c:valAx>
        <c:axId val="145856384"/>
        <c:scaling>
          <c:orientation val="minMax"/>
        </c:scaling>
        <c:axPos val="l"/>
        <c:majorGridlines/>
        <c:numFmt formatCode="General" sourceLinked="1"/>
        <c:tickLblPos val="nextTo"/>
        <c:crossAx val="145854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85881350143624E-2"/>
          <c:y val="8.6489489117943019E-2"/>
          <c:w val="0.35228056279276154"/>
          <c:h val="0.625711577977976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Общеуниверситетский, в т.ч. Институтский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3D-4204-874C-E798739808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Всероссийский в пределах РС (Я)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3D-4204-874C-E798739808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Всероссийский за пределами РС (Я)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3D-4204-874C-E798739808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Международный в пределах РФ, в т.ч. РС (Я)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3D-4204-874C-E7987398088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Международный за пределами РФ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3D-4204-874C-E79873980881}"/>
            </c:ext>
          </c:extLst>
        </c:ser>
        <c:gapWidth val="219"/>
        <c:overlap val="-27"/>
        <c:axId val="146217216"/>
        <c:axId val="146239488"/>
      </c:barChart>
      <c:catAx>
        <c:axId val="1462172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6239488"/>
        <c:crosses val="autoZero"/>
        <c:auto val="1"/>
        <c:lblAlgn val="ctr"/>
        <c:lblOffset val="100"/>
      </c:catAx>
      <c:valAx>
        <c:axId val="146239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1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724145905488462"/>
          <c:y val="8.5863423797114896E-2"/>
          <c:w val="0.53040132987623445"/>
          <c:h val="0.4073837867576879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892596487521535E-2"/>
          <c:y val="0.12424058167994319"/>
          <c:w val="0.49510979845582131"/>
          <c:h val="0.720100850708472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2B-4D07-BEEF-E82AC55F2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2B-4D07-BEEF-E82AC55F2C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2B-4D07-BEEF-E82AC55F2C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РИНЦ &gt; 0,1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2B-4D07-BEEF-E82AC55F2CE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и без индексирования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2B-4D07-BEEF-E82AC55F2CE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РИНЦ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2B-4D07-BEEF-E82AC55F2CE9}"/>
            </c:ext>
          </c:extLst>
        </c:ser>
        <c:gapWidth val="219"/>
        <c:overlap val="-27"/>
        <c:axId val="146795904"/>
        <c:axId val="146703488"/>
      </c:barChart>
      <c:catAx>
        <c:axId val="1467959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6703488"/>
        <c:crosses val="autoZero"/>
        <c:auto val="1"/>
        <c:lblAlgn val="ctr"/>
        <c:lblOffset val="100"/>
      </c:catAx>
      <c:valAx>
        <c:axId val="146703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79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689281721962771"/>
          <c:y val="0.16234862452172241"/>
          <c:w val="0.4218915795431793"/>
          <c:h val="0.524475668955705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77F84-E595-41FA-B978-85626518362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96C7-93ED-4F8D-A956-0EB1A5297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93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AE0B-2F50-4D85-8D3A-6E6D7205D5F7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232BE-5592-4CC0-B2C0-7E7D22367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29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441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6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10 562 242 это без КЭ,  392</a:t>
            </a:r>
            <a:r>
              <a:rPr lang="ru-RU" baseline="0" dirty="0" smtClean="0"/>
              <a:t> 979 по лаборатории Сафоновой, 900 000 – грант, 5 147 005, 73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59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2009 года сотрудниками Мединститута опубликовано 878 научных статей в рецензируемых ВАК РФ журналах, всего в БД РИНЦ зарегистрировано 1320 публикаций, в БД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- 117 статей и в БД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of Science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92 публикации. Совокупное количество научного цитирования в РИНЦ составило 268.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28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825F18-FBFF-465B-92E5-AF5E2A37CE54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22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27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ADA05E-F55A-4D31-924B-1EAC816810F1}" type="slidenum">
              <a:rPr lang="ru-RU">
                <a:latin typeface="Calibri" panose="020F0502020204030204" pitchFamily="34" charset="0"/>
              </a:rPr>
              <a:pPr eaLnBrk="1" hangingPunct="1"/>
              <a:t>25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38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37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875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31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82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 и результативность научных исследований несомненно связана с научными кадрами. От этапа к этапу кадровый потенциал института возрастал в количественном, так и качественном отношении. В настоящее время в институте работают 35 докторов.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 к.м.н.(из них по уходу 2), без степени – 25 (3 по уходу), итого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203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875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2015 года выходит электронная серия журнала «Вестник СВФУ» по медицинским наукам (главный редактор Петрова П.Г.) и с 2016 года издание вошло в базу данных РИНЦ.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307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074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226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0428-820A-4D25-9737-BE7C4478B96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473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8834-0794-400D-87D1-2988D98C841F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79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96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62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70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52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4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83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32BE-5592-4CC0-B2C0-7E7D22367D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91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5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91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9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83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1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36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87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38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08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E60BE4-60E0-4BB9-928A-C75EC9C5A4C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06E7-CA73-4D0C-BBB0-E2324AC41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0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062" y="365125"/>
            <a:ext cx="8449407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</a:rPr>
              <a:t>Медицинский институт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Северо-Восточного федерального университета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имени М.К.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</a:rPr>
              <a:t>Аммосова</a:t>
            </a: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415" y="1962916"/>
            <a:ext cx="10344424" cy="334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ИТОГИ 2018 года и ОСНОВНЫЕ ЗАДАЧИ РАЗВИТИЯ НАУЧНОЙ ДЕЯТЕЛЬНОСТИ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МЕДИЦИНСКОГО ИНСТИТУТА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1" y="42980"/>
            <a:ext cx="1562212" cy="170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7410" y="1787228"/>
            <a:ext cx="1091205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25" t="24031" r="14739" b="42481"/>
          <a:stretch/>
        </p:blipFill>
        <p:spPr>
          <a:xfrm>
            <a:off x="10436469" y="92897"/>
            <a:ext cx="1454888" cy="16046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10800000" flipV="1">
            <a:off x="2157044" y="5002823"/>
            <a:ext cx="8449407" cy="1441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февраль, 2019 год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fotorelax.ru/wp-content/uploads/2017/03/Yakutsk-height.-largest-city-on-permafrost-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90" b="16846"/>
          <a:stretch/>
        </p:blipFill>
        <p:spPr bwMode="auto">
          <a:xfrm>
            <a:off x="208229" y="3900689"/>
            <a:ext cx="11579469" cy="295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634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51" y="167425"/>
            <a:ext cx="103674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 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792" y="759854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529872"/>
              </p:ext>
            </p:extLst>
          </p:nvPr>
        </p:nvGraphicFramePr>
        <p:xfrm>
          <a:off x="94995" y="941402"/>
          <a:ext cx="11807686" cy="561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053">
                  <a:extLst>
                    <a:ext uri="{9D8B030D-6E8A-4147-A177-3AD203B41FA5}">
                      <a16:colId xmlns:a16="http://schemas.microsoft.com/office/drawing/2014/main" xmlns="" val="2163969001"/>
                    </a:ext>
                  </a:extLst>
                </a:gridCol>
                <a:gridCol w="9415603">
                  <a:extLst>
                    <a:ext uri="{9D8B030D-6E8A-4147-A177-3AD203B41FA5}">
                      <a16:colId xmlns:a16="http://schemas.microsoft.com/office/drawing/2014/main" xmlns="" val="3737638802"/>
                    </a:ext>
                  </a:extLst>
                </a:gridCol>
                <a:gridCol w="1971030">
                  <a:extLst>
                    <a:ext uri="{9D8B030D-6E8A-4147-A177-3AD203B41FA5}">
                      <a16:colId xmlns:a16="http://schemas.microsoft.com/office/drawing/2014/main" xmlns="" val="1605632342"/>
                    </a:ext>
                  </a:extLst>
                </a:gridCol>
              </a:tblGrid>
              <a:tr h="837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ОЦЕНКА МЕДИКО-СОЦИАЛЬНЫХ ФАКТОРОВ И РОЛЬ МОЛЕКУЛЯРНЫХ БИОМАРКЕРОВ В РАЗВИТИИ СОЦИАЛЬНО-ЗНАЧИМЫХ ИНФЕКЦИЙ ДЛЯ ПЕРСОНАЛИЗИРОВАННОГО ПОДХОДА В РАЗРАБОТКЕ ОРГАНИЗАЦИОННОЙ МОДЕЛИ ИХ ПРОФИЛАКТИКИ НА ТЕРРИТОРИИ РС (Я)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Слепцова С.С.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837205"/>
                  </a:ext>
                </a:extLst>
              </a:tr>
              <a:tr h="897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ПЕРСОНАЛИЗИРОВАННЫЙ ПРОГНОЗ КЛИНИЧЕСКОГО ТЕЧЕНИЯ И ИСХОДА ВИРУСНОГО ГЕПАТИТА С В ПЕРВИЧНЫЙ РАК ПЕЧЕНИ В ПОПУЛЯЦИИ ЯКУТОВ-МУЖЧИН В ЗАВИСИМОСТИ ОТ ПОЛИМОРФИЗМА ГЕНОВ, РАСПОЛОЖЕННЫХ НА Х ХРОМОСОМЕ И ВОВЛЕЧЕННЫХ В TLR7 – ОПОСРЕДОВАННЫЙ ПУТЬ ПЕРЕДАЧИ СИГНАЛА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Слепцова С.С.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188130105"/>
                  </a:ext>
                </a:extLst>
              </a:tr>
              <a:tr h="732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ОПРЕДЕЛЕНИЕ ФУНКЦИОНАЛЬНЫХ СВОЙСТВ ФАГОЦИТИРУЮЩИХ КЛЕТОК У ДЕТЕЙ С ЛАТЕНТНОЙ ТУБЕРКУЛЕЗНОЙ ИНФЕКЦИЕЙ В УСЛОВИЯХ КРАЙНЕГО СЕВЕРА.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Слепцова С.С.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196246765"/>
                  </a:ext>
                </a:extLst>
              </a:tr>
              <a:tr h="501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IGA-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НЕФРОПАТИИ У ДЕТЕЙ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Мунхалова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Я.А.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789159487"/>
                  </a:ext>
                </a:extLst>
              </a:tr>
              <a:tr h="859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КЛЕТОЧНЫЕ МЕХАНИЗМЫ РЕГУЛЯЦИИ И ДЕЗАДАПТАЦИИ ИММУНОКОМПЕТЕНТНЫХ ОРГАНОВ И ТКАНЕЙ (MUCOSAL-ASSOCIATED LYMPHOID TISSUE) В УСЛОВИЯХ ХОЛОДОВОГО СТРЕССА И ПРИ КОРРЕКЦИИ ПРИРОДНЫМ БИОГЕННЫМ МАТЕРИАЛОМ НА ОСНОВЕ МЕСТНОГО СЫРЬЯ РЕСПУБЛИКИ САХА (ЯКУТИЯ) ДЛЯ УКРЕПЛЕНИЯ АДАПТАЦИОННЫХ ВОЗМОЖНОСТЕЙ ОРГАНИЗМА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Гармаева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Д.К.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555678337"/>
                  </a:ext>
                </a:extLst>
              </a:tr>
              <a:tr h="8001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ИЗУЧЕНИЕ МОЛЕКУЛЯРНО-КЛЕТОЧНЫХ МЕХАНИЗМОВ АДАПТАЦИИ И ДЕЗАДАПТАЦИИ В УСЛОВИЯХ ХОЛОДОВОГО СТРЕССА И ПРИ КОРРЕКЦИИ ПРИРОДНЫМ БИОГЕННЫМ МАТЕРИАЛОМ ДЛЯ СТИМУЛЯЦИИ АДАПТАЦИОННЫХ ВОЗМОЖНОСТЕЙ ОРГАНИЗМА В ЗОНЕ АРКТИКИ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Гармаева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Д.К.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579405899"/>
                  </a:ext>
                </a:extLst>
              </a:tr>
              <a:tr h="859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ЭТИОПАТОГЕНЕТИЧЕСКИЕ МЕХАНИЗМЫ РАЗВИТИЯ СОЦИАЛЬНО ЗНАЧИМЫХ ИНФЕКЦИЙ: МОЛЕКУЛЯРНО-ГЕНЕТИЧЕСКИЕ МЕХАНИЗМЫ ПАТОГЕНЕЗА ВИРУСНЫХ ГЕПАТИТОВ В, С, D И ДРУГИХ РЕДКО ВСТРЕЧАЮЩИХСЯ ВИРУСОВ ГЕПАТИТА G, Е СРЕДИ НАСЕЛЕНИЯ В УСЛОВИЯХ КРАЙНЕГО СЕВЕРА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Семенов С.И.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406276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704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721" y="160800"/>
            <a:ext cx="103674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 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8262" y="667686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421674"/>
              </p:ext>
            </p:extLst>
          </p:nvPr>
        </p:nvGraphicFramePr>
        <p:xfrm>
          <a:off x="198784" y="763692"/>
          <a:ext cx="11831291" cy="5711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495">
                  <a:extLst>
                    <a:ext uri="{9D8B030D-6E8A-4147-A177-3AD203B41FA5}">
                      <a16:colId xmlns:a16="http://schemas.microsoft.com/office/drawing/2014/main" xmlns="" val="2163969001"/>
                    </a:ext>
                  </a:extLst>
                </a:gridCol>
                <a:gridCol w="9358196">
                  <a:extLst>
                    <a:ext uri="{9D8B030D-6E8A-4147-A177-3AD203B41FA5}">
                      <a16:colId xmlns:a16="http://schemas.microsoft.com/office/drawing/2014/main" xmlns="" val="37376388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1605632342"/>
                    </a:ext>
                  </a:extLst>
                </a:gridCol>
              </a:tblGrid>
              <a:tr h="5602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ДИАПАЗОН ФУНКЦИОНАЛЬНЫХ РЕЗЕРВОВ ОРГАНИЗМА ЧЕЛОВЕКА В УСЛОВИЯХ ХОЛОДНОГО КЛИМАТА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Климова Т.М.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837205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ИЗУЧЕНИЕ ВЛИЯНИЯ ПИЩЕВОГО ТЕРМОГЕНЕЗА НА СОХРАНЕНИЕ ТЕПЛОВОГО БАЛАНСА ОРГАНИЗМА ЧЕЛОВЕКА В УСЛОВИЯХ Х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85725" indent="952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Климова Т.М.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188130105"/>
                  </a:ext>
                </a:extLst>
              </a:tr>
              <a:tr h="530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МЕДИКО-ЭКОЛОГИЧЕСКАЯ ОЦЕНКА ТЕХНОГЕННЫХ ВОЗДЕЙСТВИЙ НА МЕХАНИЗМЫ АДАПТАЦИИ КОРЕННЫХ МАЛОЧИСЛЕННЫХ НАРОДОВ В УСЛОВИЯХ ПРОМЫШЛЕННОГО ОСВОЕНИЯ АРКТИКИ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Сивцева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А.И.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196246765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ВЛИЯНИЕ РАЗРАБОТКИ ПОЛЕЗНЫХ ИСКОПАЕМЫХ В АРКТИЧЕСКОЙ ЗОНЕ РОССИИ НА ХИМИЧЕСКИЙ СОСТАВ МИГРАЦИОННЫХ ПРИРОДНЫХ СРЕД, ЗДОРОВЬЕ И КАЧЕСТВО ЖИЗНИ КОРЕННЫХ МАЛОЧИСЛЕННЫХ НАРОДОВ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Сивцева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А.И.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789159487"/>
                  </a:ext>
                </a:extLst>
              </a:tr>
              <a:tr h="4937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ЭНДОТЕЛИАЛЬНАЯ ДИСФУНКЦИЯ, ВОСПАЛИТЕЛЬНЫЕ МАРКЕРЫ ПРИ ХРОНИЧЕСКОЙ ОБСТРУКТИВНОЙ БОЛЕЗНЬЮ ЛЁГКИХ (ХОБЛ), ПРОЖИВАЮЩИХ В СУРОВЫХ ПОЛЯРНЫХ УСЛОВИЯХ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Сивцева 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А.И.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555678337"/>
                  </a:ext>
                </a:extLst>
              </a:tr>
              <a:tr h="454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ПОЛИМОРФИЗМ ГЕНОВ, ОТВЕТСТВЕННЫХ ЗА РАЗВИТИЕ АРТЕРИАЛЬНОЙ ГИПЕРТЕНЗИИ, И РЕМОДЕЛИРОВАНИЕ МИОКАРДА У КОРЕННЫХ МАЛОЧИСЛЕННЫХ НАРОДОВ СЕВЕРА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Сивцева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А.И.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579405899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ИЗУЧЕНИЕ ЭФФЕКТИВНОСТИ ЭНДОГЕННОЙ ПРОФИЛАКТИКИ КАРИЕСА ЗУБОВ С ПРИМЕНЕНИЕМ ФТОРА У НАСЕЛЕНИЯ СЕВЕРО-ВОСТОКА РОССИИ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Ушницкий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И.Д.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4062762993"/>
                  </a:ext>
                </a:extLst>
              </a:tr>
              <a:tr h="64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ОЦЕНКА УСЛОВИЙ ПРОЖИВАНИЯ И АДАПТАЦИИ НАСЕЛЕНИЯ АРКТИЧЕСКИХ РАЙОНОВ ЯКУТИИ ПРИ СОВРЕМЕННОМ ХОЗЯЙСТВЕННОМ ОСВОЕНИИ ВОЗОБНОВЛЯЕМЫХ БИОЛОГИЧЕСКИХ РЕСУРСОВ И ИЗМЕНЕНИЯХ СРЕДЫ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3714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Стрекаловская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А.А.</a:t>
                      </a: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ПУБЛИКАЦИЯ МОНОГРАФИИ "КЛИНИЧЕСКАЯ АЛЛЕРГОЛОГИЯ"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Иванова О.Н.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ПУБЛИКАЦИЯ МОНОГРАФИИ "ИММУНОЛОГИЯ ВИРУСНЫХ ИНФЕКЦИЙ"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Иванова О.Н.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721" y="160800"/>
            <a:ext cx="103674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 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8262" y="753229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9952955"/>
              </p:ext>
            </p:extLst>
          </p:nvPr>
        </p:nvGraphicFramePr>
        <p:xfrm>
          <a:off x="200024" y="887896"/>
          <a:ext cx="11793191" cy="5382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952">
                  <a:extLst>
                    <a:ext uri="{9D8B030D-6E8A-4147-A177-3AD203B41FA5}">
                      <a16:colId xmlns:a16="http://schemas.microsoft.com/office/drawing/2014/main" xmlns="" val="2163969001"/>
                    </a:ext>
                  </a:extLst>
                </a:gridCol>
                <a:gridCol w="9184203">
                  <a:extLst>
                    <a:ext uri="{9D8B030D-6E8A-4147-A177-3AD203B41FA5}">
                      <a16:colId xmlns:a16="http://schemas.microsoft.com/office/drawing/2014/main" xmlns="" val="3737638802"/>
                    </a:ext>
                  </a:extLst>
                </a:gridCol>
                <a:gridCol w="2078036">
                  <a:extLst>
                    <a:ext uri="{9D8B030D-6E8A-4147-A177-3AD203B41FA5}">
                      <a16:colId xmlns:a16="http://schemas.microsoft.com/office/drawing/2014/main" xmlns="" val="1605632342"/>
                    </a:ext>
                  </a:extLst>
                </a:gridCol>
              </a:tblGrid>
              <a:tr h="462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ИССЛЕДОВАНИЕ МЕТАБОЛОМА КРОВИ ЧЕЛОВЕКА ПРИ АДАПТАЦИИ К УСЛОВИЯМ АРКТИКИ И СУБАРКТИКИ	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Николаева Е.Н.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837205"/>
                  </a:ext>
                </a:extLst>
              </a:tr>
              <a:tr h="402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ВЛИЯНИЕ ГЕОМАГНИТНЫХ БУРЬ НА ФИЗИОЛОГИЧЕСКИЕ СВОЙСТВА КРОВИ ЧЕЛОВЕКА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Николаева Е.Н.</a:t>
                      </a: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188130105"/>
                  </a:ext>
                </a:extLst>
              </a:tr>
              <a:tr h="614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АНАЛИЗ ПОЛИМОРФИЗМА ГЕНА ПРИОНА PRNP СРЕДИ НАСЕЛЕНИЯ ЯКУТИИ	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Осаковский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В.Л.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196246765"/>
                  </a:ext>
                </a:extLst>
              </a:tr>
              <a:tr h="687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ИЗУЧЕНИЕ ВЗАИМОСВЯЗИ РАСТВОРИМЫХ ЛИГАНДОВ СУПЕРСЕМЕЙСТВА TNF И ЭНДОПЕПТИДАЗЫ ADAMTS И ИХ РОЛИ В ПАТОГЕНЕЗЕ ВИЛЮЙСКОГО ЭНЦЕФАЛОМИЕЛИТА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Осаковский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В.Л.</a:t>
                      </a: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789159487"/>
                  </a:ext>
                </a:extLst>
              </a:tr>
              <a:tr h="687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ВЛИЯНИЕ ПОЛИМОРФИЗМА ГЕНОВ НА ФОРМИРОВАНИЕ ДИСЛИПИДЕМИЙ И АРТЕРИАЛЬНОЙ ГИПЕРТЕНЗИИ В УСЛОВИЯХ АРКТИКИ	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Сивцева А.И.</a:t>
                      </a:r>
                      <a:endParaRPr lang="ru-RU" sz="16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(исполнитель)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555678337"/>
                  </a:ext>
                </a:extLst>
              </a:tr>
              <a:tr h="458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МЕДИКО-БИОЛОГИЧЕСКОЕ ИССЛЕДОВАНИЕ ШТАММОВ MYCOBACTERIUM TUBERCULOSIS ГЕНОТИПА "S", ЭНДЕМИЧНЫХ ДЛЯ РЕГИОНА ЯКУТИИ С ВЫСОКОЙ ЧАСТОТОЙ ЗАБОЛЕВАЕМОСТИ ТУБЕРКУЛЕЗОМ С МНОЖЕСТВЕННОЙ ЛЕКАРСТВЕННОЙ УСТОЙЧИВОСТЬЮ	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Винокурова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М.К.</a:t>
                      </a: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3579405899"/>
                  </a:ext>
                </a:extLst>
              </a:tr>
              <a:tr h="468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ИССЛЕДОВАНИЕ МНОЖЕСТВЕННОЙ ЭКЗОСТОЗНОЙ ХОНДРОДИСПЛАЗИИ В РЕСПУБЛИКЕ САХА (ЯКУТИЯ)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Яковлева А.Е.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4062762993"/>
                  </a:ext>
                </a:extLst>
              </a:tr>
              <a:tr h="687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ГАПЛОТИПИЧЕСКИЙ АНАЛИЗ МУКОПОЛИСАХАРИДОЗА- ПЛЮС НА СЕВЕРЕ- ВОСТОКЕ РОССИИ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Новгородова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С.Н.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ИЗУЧЕНИЕ ПРИМЕНЕНИЯ ТРАДИЦИОННЫХ И НЕТРАДИЦИОННЫХ МЕТОДОВ В ЛЕЧЕНИИ И ПРОФИЛАКТИКЕ ПСИХОСОМАТИЧЕСКИХ НАРУШЕНИЙ У ДЕТЕЙ	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Алексеева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С.Н.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39" y="225288"/>
            <a:ext cx="10512588" cy="5963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2017855"/>
              </p:ext>
            </p:extLst>
          </p:nvPr>
        </p:nvGraphicFramePr>
        <p:xfrm>
          <a:off x="238540" y="795131"/>
          <a:ext cx="11714922" cy="558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3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ПРИМЕНЕНИЕ УСТНО-МУЗЫКАЛЬНОГО ТВОРЧЕСТВА В ЛЕЧЕНИИ И ПРОФИЛАКТИКИ ПСИХОСОМАТИЧЕСКИХ НАРУШЕНИЙ У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ДЕТЕЙ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714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Алексеева С.Н.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ИССЛЕДОВАНИЕ ЭМОЦИОНАЛЬНО-КОГНИТИВНОЙ РЕГУЛЯЦИИ В УСЛОВИЯХ ВЫСОКИХ СЕВЕРНЫХ ШИРОТ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3714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Аржакова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Л.И.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МОРФОФУНКЦИОНАЛЬНАЯ ХАРАКТЕРИСТИКА МУЖЧИН (ОТ 21 ДО 60 ЛЕТ) РЕСПУБЛИКИ САХА (ЯКУТИИ)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Алексеева В.А.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ВЗАИМОСВЯЗЬ ОСЦИЛЛЯТОРНЫХ СЕТЕЙ ГОЛОВНОГО МОЗГА С ПСИХОФИЗИОЛОГИЧЕСКИМИ ОСОБЕННОСТЯМИ МИГРАНТОВ В СУБАРКТИЧЕСКОМ РЕГИОНЕ	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Борисова Н.В.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3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ОПРЕДЕЛЕНИЕ СТАБИЛЬНЫХ И ИЗМЕНЧИВЫХ ЭЛЕМЕНТОВ МОРФОМЕТРИЧЕСКИХ ПАРАМЕТРОВ КОСТНЫХ ОСТАНКОВ ПОПУЛЯЦИЙ ЭКОЛОГИЧЕСКИХ ЛАНДШАФТОВ СЕВЕРО-ВОСТОЧНОЙ АЗИИ С ОТРИЦАТЕЛЬНОЙ СРЕДНЕГОДОВОЙ ТЕМПЕРАТУРОЙ С ЦЕЛЬЮ ВЫЯВЛЕНИЯ УРОВНЯ ФИЗИЧЕСКОЙ АКТИВНОСТИ (МОБИЛЬНОСТИ) И АДАПТИВНЫХ ИЗМЕНЕНИЙ К КЛИМАТИЧЕСКИМ УСЛОВИЯМ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3714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Тихонов Д.Г.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5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ПРИРОДНЫХ РЕЗЕРВУАРОВ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ВИРУСОВ, ПОТЕНЦИАЛЬНЫХ ВОЗБУДИТЕЛЕЙ ПАТОЛОГИИ, КЛИНИЧЕСКИ ВЕРИФИЦИРУЕМЫХ КАК ВИЛЮЙСКИЙ ЭНЦЕФАЛОМИЕЛИТ В ЭНДЕМИЧЕСКОМ ОЧАГЕ ЗАБОЛЕВАНИЯ И ВЫЯВЛЕНИЕ ВОЗМОЖНОСТИ ИХ ЦИРКУЛЯЦИИ СРЕДИ НАСЕЛЕНИЯ И БОЛЬНЫХ МЕНИНГОЭНЦЕФАЛОМИЕЛИТАМИ НЕЯСНОЙ ЭТИОЛОГИИ.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Тихонов Д.Г.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ПЕРСОНАЛИЗИРОВАННЫЙ ПОДХОД К ЛЕЧЕНИЮ БОЛЬНЫХ С ИНФАРКТОМ МИОКАРДА В УСЛОВИЯХ КРАЙНЕГО СЕВЕРА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3714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Кылбанова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Е.С.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5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ГЕНЕТИЧЕСКОЕ КАРТИРОВАНИЕ ПОЛИМОРФИЗМА ГЕНА РЕЦЕПТОРА ВИТАМИНА D В СТРАТИФИКАЦИИ ПРЕДОПУХОЛЕВЫХ ЗАБОЛЕВАНИЙ ЖЕЛУДОЧНО-КИШЕЧНОГО ТРАКТА У НАСЕЛЕНИЯ, ПРОЖИВАЮЩЕГО В РАЗЛИЧНЫХ КЛИМАТО-ГЕОГРАФИЧЕСКИХ ЗОНАХ РЕСПУБЛИКИ САХА (ЯКУТИЯ)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Пальшина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А.М.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35774" y="469901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20461" y="100569"/>
            <a:ext cx="1000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</a:rPr>
              <a:t>КОЛИЧЕСТВО ПОДАННЫХ ЗАЯВОК 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6964854"/>
              </p:ext>
            </p:extLst>
          </p:nvPr>
        </p:nvGraphicFramePr>
        <p:xfrm>
          <a:off x="535773" y="638281"/>
          <a:ext cx="11175021" cy="59961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5122">
                  <a:extLst>
                    <a:ext uri="{9D8B030D-6E8A-4147-A177-3AD203B41FA5}">
                      <a16:colId xmlns:a16="http://schemas.microsoft.com/office/drawing/2014/main" xmlns="" val="2547922257"/>
                    </a:ext>
                  </a:extLst>
                </a:gridCol>
                <a:gridCol w="8910666">
                  <a:extLst>
                    <a:ext uri="{9D8B030D-6E8A-4147-A177-3AD203B41FA5}">
                      <a16:colId xmlns:a16="http://schemas.microsoft.com/office/drawing/2014/main" xmlns="" val="2545130828"/>
                    </a:ext>
                  </a:extLst>
                </a:gridCol>
                <a:gridCol w="1719233">
                  <a:extLst>
                    <a:ext uri="{9D8B030D-6E8A-4147-A177-3AD203B41FA5}">
                      <a16:colId xmlns:a16="http://schemas.microsoft.com/office/drawing/2014/main" xmlns="" val="631708867"/>
                    </a:ext>
                  </a:extLst>
                </a:gridCol>
              </a:tblGrid>
              <a:tr h="1785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724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249451982"/>
                  </a:ext>
                </a:extLst>
              </a:tr>
              <a:tr h="24411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нормальной и патологической анатомии,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опер. хирургии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топ.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анатомией и судебной медицины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55360665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гистологии и микробиологии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47042830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нормальной и патологической физиологии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38688038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общественного здоровья и здравоохранения, общей гигиены и биоэтики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231590308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госпитальной терапии, профессиональных болезней  и клинической  фармакологии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6728880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пропедевтической и факультетской терапии с эндокринологией и ЛФК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36625721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госпитальной хирургии и лучевой диагностики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410628883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факультетской хирургии, урологии, онкологии и отоларингологии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99698668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педиатрии и детской хирургии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50013380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пропедевтики детских болезней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64996841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инфекционных болезней, фтизиатрии и дерматовенерологии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696900036"/>
                  </a:ext>
                </a:extLst>
              </a:tr>
              <a:tr h="218676">
                <a:tc>
                  <a:txBody>
                    <a:bodyPr/>
                    <a:lstStyle/>
                    <a:p>
                      <a:pPr marL="58864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общей хирургии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15333587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неврологии и психиатрии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02627417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marL="58864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259263393"/>
                  </a:ext>
                </a:extLst>
              </a:tr>
              <a:tr h="25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афедра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терапевтической, хирургической ортопедической стоматологии и стоматологии детского возраста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59752254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фармакологии и фармации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13684118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сестринского дела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24337553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травматологии, ортопедии и медицины катастроф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129453920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внутренних болезней и общеврачебной практики (семейной медицины)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43284101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хирургических болезней и стоматологии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390064650"/>
                  </a:ext>
                </a:extLst>
              </a:tr>
              <a:tr h="2511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анестезиологии, реаниматологии и интенсивной терапии с курсом скорой медицинской помощи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extLst>
                  <a:ext uri="{0D108BD9-81ED-4DB2-BD59-A6C34878D82A}">
                    <a16:rowId xmlns:a16="http://schemas.microsoft.com/office/drawing/2014/main" xmlns="" val="3191740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2563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НИЦ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732603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НЭЦ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974113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  <a:tab pos="3187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Клиника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66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526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9357" y="235130"/>
            <a:ext cx="11277032" cy="46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ПРОФИНАНСИРОВАННЫЕ ЗАЯВКИ 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06" y="752803"/>
            <a:ext cx="11781183" cy="546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57188" indent="-357188" algn="just">
              <a:lnSpc>
                <a:spcPct val="107000"/>
              </a:lnSpc>
              <a:buFontTx/>
              <a:buAutoNum type="arabicPeriod"/>
              <a:tabLst>
                <a:tab pos="457200" algn="l"/>
              </a:tabLst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СИСТЕМНЫЙ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МЕДИКО-ЭКОЛОГИЧЕСКИЙ МОНИТОРИНГ СОСТОЯНИЯ ЗДОРОВЬЯ НАСЕЛЕНИЯ, ПРОЖИВАЮЩЕГО В НЕПОСРЕДСТВЕННОЙ БЛИЗОСТИ К РАЙОНАМ ПАДЕНИЯ ОТДЕЛЯЕМЫХ ЧАСТЕЙ РАКЕТ-НОСИТЕЛЕЙ В РАЙОНАХ РЕСПУБЛИКИ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 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(ЯКУТИЯ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)»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Гоголев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Н.М.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57188" lvl="0" indent="-357188" algn="just">
              <a:lnSpc>
                <a:spcPct val="107000"/>
              </a:lnSpc>
              <a:buFontTx/>
              <a:buAutoNum type="arabicPeriod"/>
              <a:tabLst>
                <a:tab pos="457200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ОКАЗАНИЕ УСЛУГ ПО ВЫПОЛНЕНИЮ НАУЧНО-ИССЛЕДОВАТЕЛЬСКОЙ РАБОТЫ  «НАУЧНО-МЕТОДИЧЕСКОЕ СОПРОВОЖДЕНИЕ МЕДИЦИНСКОГО РАЗДЕЛА ПРОЕКТА РГО  «ПЛАВУЧИЙ УНИВЕРСИТЕТ» </a:t>
            </a:r>
            <a:r>
              <a:rPr lang="ru-RU" sz="15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 </a:t>
            </a:r>
            <a:r>
              <a:rPr lang="ru-RU" sz="15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Гоголев </a:t>
            </a:r>
            <a:r>
              <a:rPr lang="ru-RU" sz="15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Н.М.</a:t>
            </a:r>
          </a:p>
          <a:p>
            <a:pPr marL="357188" indent="-357188" algn="just">
              <a:lnSpc>
                <a:spcPct val="107000"/>
              </a:lnSpc>
              <a:buFontTx/>
              <a:buAutoNum type="arabicPeriod"/>
              <a:tabLst>
                <a:tab pos="457200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КОМПЛЕКСНЫЕ НАУЧНЫЕ ИССЛЕДОВАНИЯ ЭКОСИСТЕМ РЕКИ ЧУЛЬМАН И РУЧЬЯ ДЕЖНЕВКА» </a:t>
            </a:r>
            <a:r>
              <a:rPr lang="ru-RU" sz="15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Маркова </a:t>
            </a:r>
            <a:r>
              <a:rPr lang="ru-RU" sz="15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С.В.</a:t>
            </a:r>
            <a:endParaRPr lang="ru-RU" sz="1500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357188" indent="-357188" algn="just">
              <a:lnSpc>
                <a:spcPct val="107000"/>
              </a:lnSpc>
              <a:buAutoNum type="arabicPeriod"/>
              <a:tabLst>
                <a:tab pos="457200" algn="l"/>
              </a:tabLst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РФФИ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р_а</a:t>
            </a: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«ПОЛИМОРФИЗМЫ ГЕНОВ, ВОВЛЕЧЕННЫХ В РЕГУЛЯЦИЮ АРТЕРИАЛЬНОГО ДАВЛЕНИЯ, И ЧУВСТВИТЕЛЬНОСТЬ СЕРДЕЧНО-СОСУДИСТОЙ СИСТЕМЫ ЧЕЛОВЕКА К ГЕОМАГНИТНОЙ ВОЗМУЩЕННОСТИ В АРКТИЧЕСКОЙ ЗОНЕ РС (Я)»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Петрова П.Г.</a:t>
            </a:r>
            <a:endParaRPr lang="ru-RU" sz="1500" b="1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5.</a:t>
            </a:r>
            <a:r>
              <a:rPr lang="ru-RU" sz="15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</a:t>
            </a:r>
            <a:r>
              <a:rPr lang="ru-RU" sz="15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РФФИ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р_а</a:t>
            </a:r>
            <a:r>
              <a:rPr lang="ru-RU" sz="15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ДЕФОЛТ-СИСТЕМЫ МОЗГА В ФОРМИРОВАНИИ РИСКОВ РАЗВИТИЯ АФФЕКТИВНЫХ ПАТОЛОГИЙ У ТРУДОВЫХ МИГРАНТОВ И ПОСТОЯННО ПРОЖИВАЮЩЕГО НАСЕЛЕНИЯ НА ТЕРРИТОРИИ РЕСПУБЛИКИ САХА (ЯКУТИИ)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Борисова </a:t>
            </a:r>
            <a:r>
              <a:rPr lang="ru-RU" sz="15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Н.В.</a:t>
            </a:r>
          </a:p>
          <a:p>
            <a:pPr marL="342900" lvl="0" indent="-342900" algn="just"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500" b="1" dirty="0" smtClean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РФФИ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р_а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«ЭТИОПАТОГЕНЕТИЧЕСКИЕ МЕХАНИЗМЫ РАЗВИТИЯ СОЦИАЛЬНО ЗНАЧИМЫХ ИНФЕКЦИЙ: МОЛЕКУЛЯРНО-ГЕНЕТИЧЕСКИЕ МЕХАНИЗМЫ ПАТОГЕНЕЗА ВИРУСНЫХ ГЕПАТИТОВ В, С, D И ДРУГИХ РЕДКО ВСТРЕЧАЮЩИХСЯ ВИРУСОВ ГЕПАТИТА G, Е СРЕДИ НАСЕЛЕНИЯ В УСЛОВИЯХ КРАЙНЕГО СЕВЕРА»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Семенов </a:t>
            </a:r>
            <a:r>
              <a:rPr lang="ru-RU" sz="15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С.И.</a:t>
            </a:r>
          </a:p>
          <a:p>
            <a:pPr marL="342900" lvl="0" indent="-342900" algn="just"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РФФИ_Арктика</a:t>
            </a:r>
            <a:r>
              <a:rPr lang="ru-RU" sz="1500" b="1" dirty="0" smtClean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«КОМПЛЕКСНОЕ МЕДИКО-БИОЛОГИЧЕСКОЕ ИЗУЧЕНИЕ СОСТОЯНИЯ ЗДОРОВЬЯ И ХАРАКТЕРИСТИКА ГЕНОФОНДА КОРЕННЫХ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АРКТИЧЕСКИХ РАЙОНОВ ЯКУТИИ»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5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сполнитель – Бурцева Т.Е.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 smtClean="0">
              <a:solidFill>
                <a:srgbClr val="CF0737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6823" y="772733"/>
            <a:ext cx="11061636" cy="3921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9349" y="1204576"/>
            <a:ext cx="11582400" cy="14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 fontAlgn="t">
              <a:lnSpc>
                <a:spcPct val="107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РФФИ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ОРГАНИЗАЦИИ НАУЧНО-ПРАКТИЧЕСКОГО СЕМИНАРА С МЕЖДУНАРОДНЫМ УЧАСТИЕМ «ШКОЛА МИОЛОГИИ»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Руководитель –  Максимова Н.Р.</a:t>
            </a:r>
          </a:p>
          <a:p>
            <a:pPr marL="450850" lvl="0" indent="-450850" algn="just" fontAlgn="t">
              <a:lnSpc>
                <a:spcPct val="107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Х\д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ИЗУЧЕНИЕ ФУНКЦИИ ЩИТОВИДНОЙ ЖЕЛЕЗЫ И КОРЫ НАДПОЧЕЧНИКОВ У ДОЛГАН АНАБАРСКОГО РАЙОНА </a:t>
            </a:r>
            <a:r>
              <a:rPr lang="ru-RU" sz="1600" dirty="0" smtClean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–  Сивцева А.И.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8416" y="245102"/>
            <a:ext cx="4974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ПРОФИНАНСИРОВАННЫЕ ЗАЯВКИ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731" y="645212"/>
            <a:ext cx="11061636" cy="3921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27774" y="25002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ПРОФИНАНСИРОВАННЫЕ ЗАЯВКИ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средства, поступившие на личный счет)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9731" y="3220532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94136" y="3461698"/>
            <a:ext cx="10963275" cy="333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 главы РС (Я) Винокуров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Р.Р. -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ЛАПАРОСКОПИЧЕСКАЯ РЕЗЕКЦИЯ ОБРАЗОВАНИЙ ПОЧКИ С ПРИМЕНЕНИЕМ СУПЕРСЕЛЕКТИВНОЙ БАЛЛОННОЙ ЭМБОЛИЗАЦИИ СЕГМЕНТАРНОЙ ПОЧЕЧНОЙ АРТЕРИИ. 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 главы РС (Я) Андреев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М.Е. -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МОЛЕКУЛЯРНО-ГЕНЕТИЧЕСКИХ ОСНОВ СЕМЕЙНЫХ СЛУЧАЕВ ИДИОПАТИЧЕСКОЙ ЭПИЛЕПСИИ В РЕСПУБЛИКЕ САХА (ЯКУТИЯ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НОФМУ</a:t>
            </a:r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Таппахов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ЭПИДЕМИОЛОГИЧЕСКИЕ АСПЕКТЫ И КЛИНИКО-ЭПИДЕМИОЛОГИЧЕСКАЯ ХАРАКТЕРИСТИКА БОЛЕЗНИ ПАРКИНСОНА В РЕСПУБЛИКЕ САХА (ЯКУТИЯ)</a:t>
            </a:r>
          </a:p>
          <a:p>
            <a:pPr marL="342900" lvl="0" indent="-342900" algn="just">
              <a:lnSpc>
                <a:spcPct val="115000"/>
              </a:lnSpc>
              <a:buFontTx/>
              <a:buAutoNum type="arabicPeriod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РФФИ </a:t>
            </a:r>
            <a:r>
              <a:rPr lang="ru-RU" sz="1500" b="1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р_а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Слепцова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С.С. -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ПЕРСОНАЛИЗИРОВАННЫЙ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ПРОГНОЗ КЛИНИЧЕСКОГО ТЕЧЕНИЯ И ИСХОДА ВИРУСНОГО ГЕПАТИТА С В ПЕРВИЧНЫЙ РАК ПЕЧЕНИ В ПОПУЛЯЦИИ ЯКУТОВ-МУЖЧИН В ЗАВИСИМОСТИ ОТ ПОЛИМОРФИЗМА ГЕНОВ, РАСПОЛОЖЕННЫХ НА Х ХРОМОСОМЕ И ВОВЛЕЧЕННЫХ В TLR7 – ОПОСРЕДОВАННЫЙ ПУТЬ ПЕРЕДАЧИ СИГНАЛА</a:t>
            </a:r>
            <a:r>
              <a:rPr lang="ru-RU" sz="1500" dirty="0">
                <a:solidFill>
                  <a:srgbClr val="CF073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2" y="283335"/>
            <a:ext cx="10277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Совместные исследовательские проекты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2282833"/>
              </p:ext>
            </p:extLst>
          </p:nvPr>
        </p:nvGraphicFramePr>
        <p:xfrm>
          <a:off x="261872" y="1166191"/>
          <a:ext cx="11638207" cy="52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5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0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0095">
                <a:tc>
                  <a:txBody>
                    <a:bodyPr/>
                    <a:lstStyle/>
                    <a:p>
                      <a:pPr algn="ctr" fontAlgn="t"/>
                      <a:endParaRPr lang="ru-RU" sz="24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24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ЯНЦ </a:t>
                      </a:r>
                      <a:endParaRPr lang="ru-RU" sz="24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</a:t>
                      </a:r>
                      <a:r>
                        <a:rPr lang="ru-RU" sz="24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</a:t>
                      </a: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Отв. лицо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РОЛИ ПРОАПОПТОТИЧЕСКИХ БЕЛКОВ В СЫВОРОТКА КРОВИ У БОЛЬНЫХ С ПРЕДРАКОВЫМИ ЗАБОЛЕВАНИЯМИ И ЗЛОКАЧЕСТВЕННЫМИ НОВООБРАЗОВАНИЯМИ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изучения </a:t>
                      </a:r>
                    </a:p>
                    <a:p>
                      <a:pPr algn="ctr"/>
                      <a:r>
                        <a:rPr lang="ru-RU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преканцерогенеза</a:t>
                      </a:r>
                      <a:endParaRPr lang="ru-RU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Петр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Михайлович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ДНК-ДИАГНОСТИКА САХАРНОГО ДИАБЕТА 1 ТИПА С УЧЕТОМ ОДНОНУКЛЕОТИДНЫХ ПОЛИМОРФИЗМОВ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ЯНЦ КМП</a:t>
                      </a:r>
                    </a:p>
                    <a:p>
                      <a:pPr algn="ctr" fontAlgn="t"/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Сыдыкова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 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Ахмедовна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МОНИТОРИНГ СОСТОЯНИЯ ЗДОРОВЬЯ ДЕТЕЙ РЕСПУБЛИКИ САХА (ЯКУТИЯ)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ЯНЦ КМП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Бурцева Татьяна Егоровна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ПОЛИМОРФИЗМ I148M ГЕНА PNPLA3 У ПАЦИЕНТОВ С ХРОНИЧЕСКИМИ ВИРУСНЫМИ ГЕПАТИТАМИ В, С, D В РЕСПУБЛИКЕ САХА (ЯКУТИЯ)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ЯНЦ КМП</a:t>
                      </a:r>
                    </a:p>
                    <a:p>
                      <a:pPr algn="ctr" fontAlgn="t"/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Слепцова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Снежана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Спиридоновна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47730" y="965915"/>
            <a:ext cx="11552349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002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ÐÐ°ÑÑÐ¸Ð½ÐºÐ¸ Ð¿Ð¾ Ð·Ð°Ð¿ÑÐ¾ÑÑ ÑÐ¾ÑÐºÐ¾ÑÐ¼Ð¾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2" r="25874"/>
          <a:stretch>
            <a:fillRect/>
          </a:stretch>
        </p:blipFill>
        <p:spPr bwMode="auto">
          <a:xfrm>
            <a:off x="150813" y="873125"/>
            <a:ext cx="17875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368550" y="844550"/>
            <a:ext cx="94884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МЕДИКО-ЭКОЛОГИЧЕСКИЙ МОНИТОРИНГ СОСТОЯНИЯ ЗДОРОВЬЯ НАСЕЛЕНИЯ, ПРОЖИВАЮЩЕГО В НЕПОСРЕДСТВЕННОЙ БЛИЗОСТИ К РАЙОНАМ ПАДЕНИЯ ОТДЕЛЯЕМЫХ ЧАСТЕЙ РАКЕТ-НОСИТЕЛЕЙ В РАЙОНАХ РЕСПУБЛИКИ САХА (ЯКУТИЯ)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ФГУП «Центр эксплуатации наземной космической инфраструктуры»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2017-2020 гг.</a:t>
            </a:r>
          </a:p>
        </p:txBody>
      </p:sp>
      <p:pic>
        <p:nvPicPr>
          <p:cNvPr id="3076" name="Picture 6" descr="ÐÐ°ÑÑÐ¸Ð½ÐºÐ¸ Ð¿Ð¾ Ð·Ð°Ð¿ÑÐ¾ÑÑ ÑÐ³ÑÐ¿ ÑÑ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109913"/>
            <a:ext cx="18145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ÐÐ°ÑÑÐ¸Ð½ÐºÐ¸ Ð¿Ð¾ Ð·Ð°Ð¿ÑÐ¾ÑÑ Ð¾ÑÐ²Ð¾ÐµÐ½Ð¸Ðµ ÐºÐ¾ÑÐ¼Ð¾Ñ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5" t="38074" r="250" b="55087"/>
          <a:stretch>
            <a:fillRect/>
          </a:stretch>
        </p:blipFill>
        <p:spPr bwMode="auto">
          <a:xfrm>
            <a:off x="0" y="-26988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2165350" y="2701925"/>
            <a:ext cx="54832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НИР: 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космической отрасли на здоровье человека, проживающего в непосредственной близости к районам падения отделяемых частей ракет носителей на территории Республики Саха (Якутия) при проведении пуска ракет носителей «Союз-2», разгонного блока «Фрегат» с космического аппарата «Канопус-В» №3,4 и с космического аппарата «Метеор-М» №2-1 с космодрома «Восточный».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НИР: 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Клинических, биохимических, иммунологических, молекулярно-генетических признаков острого отравления токсическими соединениями и тяжелыми металлами на момент осмотра населения не выявлено. По клинико-инструментальным данным не выявлено ухудшения состояния здоровья жителей, населенных пунктов, находящихся в непосредственной близости к районам падения отделяемых частей ракет носителей на территории Республики Саха (Якутия).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9" name="Группа 37"/>
          <p:cNvGrpSpPr>
            <a:grpSpLocks/>
          </p:cNvGrpSpPr>
          <p:nvPr/>
        </p:nvGrpSpPr>
        <p:grpSpPr bwMode="auto">
          <a:xfrm>
            <a:off x="7775575" y="2393950"/>
            <a:ext cx="3887788" cy="3128963"/>
            <a:chOff x="8163292" y="3560043"/>
            <a:chExt cx="3528392" cy="2939402"/>
          </a:xfrm>
        </p:grpSpPr>
        <p:pic>
          <p:nvPicPr>
            <p:cNvPr id="3082" name="Picture 2" descr="Картинки по запросу жиганский район районы падени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292" y="3673573"/>
              <a:ext cx="3528392" cy="282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46089" y="4524112"/>
              <a:ext cx="1345010" cy="1475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16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Зоны падения отделяемых частей ракет носителей в РС (Я)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19934684">
              <a:off x="8739591" y="3560043"/>
              <a:ext cx="557570" cy="79636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19934684">
              <a:off x="9536325" y="4732224"/>
              <a:ext cx="319846" cy="47722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19934684">
              <a:off x="10078046" y="5552453"/>
              <a:ext cx="319846" cy="41906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3080" name="TextBox 26"/>
          <p:cNvSpPr txBox="1">
            <a:spLocks noChangeArrowheads="1"/>
          </p:cNvSpPr>
          <p:nvPr/>
        </p:nvSpPr>
        <p:spPr bwMode="auto">
          <a:xfrm>
            <a:off x="8504238" y="5118100"/>
            <a:ext cx="237013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1454 человек обследовано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 населенных пунктах, расположенных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непосредственной близости к районам падения отделяемых частей ракет-носителей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Саха (Якутия)</a:t>
            </a:r>
            <a:endParaRPr lang="ru-RU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078413"/>
            <a:ext cx="1854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251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9918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ЕДИНИЦУ ППС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6242" y="1138696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7787656"/>
              </p:ext>
            </p:extLst>
          </p:nvPr>
        </p:nvGraphicFramePr>
        <p:xfrm>
          <a:off x="394142" y="1885479"/>
          <a:ext cx="11215708" cy="2160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57">
                  <a:extLst>
                    <a:ext uri="{9D8B030D-6E8A-4147-A177-3AD203B41FA5}">
                      <a16:colId xmlns:a16="http://schemas.microsoft.com/office/drawing/2014/main" xmlns="" val="200724179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xmlns="" val="3623212269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405317315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1197795705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xmlns="" val="1527010269"/>
                    </a:ext>
                  </a:extLst>
                </a:gridCol>
                <a:gridCol w="2159351">
                  <a:extLst>
                    <a:ext uri="{9D8B030D-6E8A-4147-A177-3AD203B41FA5}">
                      <a16:colId xmlns:a16="http://schemas.microsoft.com/office/drawing/2014/main" xmlns="" val="3963634835"/>
                    </a:ext>
                  </a:extLst>
                </a:gridCol>
              </a:tblGrid>
              <a:tr h="706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5362073"/>
                  </a:ext>
                </a:extLst>
              </a:tr>
              <a:tr h="82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7 732 500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7 688 700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4 285 500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16 102 226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12 245,6</a:t>
                      </a:r>
                      <a:endParaRPr lang="ru-RU" sz="2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1955957"/>
                  </a:ext>
                </a:extLst>
              </a:tr>
              <a:tr h="540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ППС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44 200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38 700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26 618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87 500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5820050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54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05496" y="4312008"/>
            <a:ext cx="6195304" cy="203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института работают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преподавателей,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остепененность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83,6%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 доктор  наук (22,1%),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кандидатов медицинских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 (61,4%).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возраст – 50 лет.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лиц до 35 лет- 16 (11,4%)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42862" y="469045"/>
            <a:ext cx="91778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И КАДРОВЫЙ ПОТЕНЦИАЛ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1578" y="1068477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5985932" y="1741562"/>
            <a:ext cx="5613400" cy="171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523999"/>
            <a:ext cx="5479007" cy="25050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 ШКОЛЫ – 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УЧЕБНО-НАУЧНЫЕ ЛАБОРАТОРИИ – 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ЭКСПЕДИЦИОННЫЙ ЦЕНТР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АСПИРАНТУРА – 17 специальностей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 – 48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860717"/>
              </p:ext>
            </p:extLst>
          </p:nvPr>
        </p:nvGraphicFramePr>
        <p:xfrm>
          <a:off x="6096520" y="2077542"/>
          <a:ext cx="2610501" cy="3689291"/>
        </p:xfrm>
        <a:graphic>
          <a:graphicData uri="http://schemas.openxmlformats.org/presentationml/2006/ole">
            <p:oleObj spid="_x0000_s32820" name="PDF" r:id="rId4" imgW="0" imgH="0" progId="FoxitReader.Document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85932" y="12769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ректора Михайловой Е.И. № 811-ОД о реорганизации в НИЦ МИ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СВФУ от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12.07.2018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7609" y="2600310"/>
            <a:ext cx="3199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НИЦ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НПР - 15 человек, из них 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2 (13,3%)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к.м.н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8 (53,3%)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остепененность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- 67%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ставок- 4,25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Средний возраст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- 50,6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 до 35 лет – 1 </a:t>
            </a:r>
          </a:p>
        </p:txBody>
      </p:sp>
    </p:spTree>
    <p:extLst>
      <p:ext uri="{BB962C8B-B14F-4D97-AF65-F5344CB8AC3E}">
        <p14:creationId xmlns="" xmlns:p14="http://schemas.microsoft.com/office/powerpoint/2010/main" val="22429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96" r="18571" b="32323"/>
          <a:stretch/>
        </p:blipFill>
        <p:spPr bwMode="auto">
          <a:xfrm>
            <a:off x="9517548" y="2754871"/>
            <a:ext cx="2267140" cy="3536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77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Монографии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1784" y="1188720"/>
            <a:ext cx="6294291" cy="5449164"/>
          </a:xfrm>
        </p:spPr>
        <p:txBody>
          <a:bodyPr>
            <a:normAutofit fontScale="2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6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Саввина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Н.В., Егорова В.Б.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Педиатрия проблемы XXI века / Под редакцией Н.А. </a:t>
            </a:r>
            <a:r>
              <a:rPr lang="ru-RU" sz="6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Геппе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 Энциклопедия систем жизнеобеспечения, Том 2 Актуальные проблемы педиатрии  www.m-press.ru, Издательство ЮНЕСКО: www.unesco.org/</a:t>
            </a:r>
            <a:r>
              <a:rPr lang="ru-RU" sz="6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publishing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Издательство: ЮНЕСКО, EOLSS, издательский дом МАГИСТР - ПРЕСС	г. Москва,  2018. - 898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Сафонова С.Л. Емельянова  Э.А.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Клинико-эпидемиологические исследования состояния здоровья и питания населения Якутии в динамике, медицинская профилактика и реабилитация гастроэнтерологических больных в условиях Севера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Издательский дом СВФУ,  2018. - 132 с (п.л. 8,25)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Савельев В.В. , Винокуров М.М. 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Усовершенствование лечебной и диагностической тактики при </a:t>
            </a:r>
            <a:r>
              <a:rPr lang="ru-RU" sz="6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панкреонекрозе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использованием методов физико-химической биологии – Якутск, – Издательство. «Издательский дом СВФУ». – 2018. – 388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 П.М.,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Афанасьева Л.Н., </a:t>
            </a:r>
            <a:r>
              <a:rPr lang="ru-RU" sz="6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Мыреева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С.Н. Злокачественные новообразования в Якутии (заболеваемость и смертность) – Якутск, - Издательство «Сфера». – 2018. – 180 с.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1784" y="105789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62" t="2571" r="14333" b="25455"/>
          <a:stretch/>
        </p:blipFill>
        <p:spPr bwMode="auto">
          <a:xfrm>
            <a:off x="7187184" y="1403194"/>
            <a:ext cx="2598483" cy="3918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24660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425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Изданные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года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6805837"/>
              </p:ext>
            </p:extLst>
          </p:nvPr>
        </p:nvGraphicFramePr>
        <p:xfrm>
          <a:off x="773725" y="1213339"/>
          <a:ext cx="10791742" cy="5387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0524">
                  <a:extLst>
                    <a:ext uri="{9D8B030D-6E8A-4147-A177-3AD203B41FA5}">
                      <a16:colId xmlns:a16="http://schemas.microsoft.com/office/drawing/2014/main" xmlns="" val="467144701"/>
                    </a:ext>
                  </a:extLst>
                </a:gridCol>
                <a:gridCol w="3071218">
                  <a:extLst>
                    <a:ext uri="{9D8B030D-6E8A-4147-A177-3AD203B41FA5}">
                      <a16:colId xmlns:a16="http://schemas.microsoft.com/office/drawing/2014/main" xmlns="" val="1293907614"/>
                    </a:ext>
                  </a:extLst>
                </a:gridCol>
              </a:tblGrid>
              <a:tr h="5307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ДАННЫХ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4017340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436208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ЯМЖ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208415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РИНЦ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269949"/>
                  </a:ext>
                </a:extLst>
              </a:tr>
              <a:tr h="5484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трудах международных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295114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научных трудов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881048"/>
                  </a:ext>
                </a:extLst>
              </a:tr>
              <a:tr h="3729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754664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Рецензирование статей в журналах, имеющих ИФ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9965765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Участие в работе рецензируемых журналов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7365172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03554" y="1046853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8051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3840" y="413414"/>
            <a:ext cx="12540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ПУБЛИКАЦИОННОЙ АКТИВНОСТИ МЕДИЦИНСКОГО ИНСТИТУТА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5876" y="111257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55077" y="1394369"/>
          <a:ext cx="10236700" cy="521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427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10825163" cy="132715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ПУБЛИКАЦИЙ ППС за 2018 год (по первому автору)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4810904"/>
              </p:ext>
            </p:extLst>
          </p:nvPr>
        </p:nvGraphicFramePr>
        <p:xfrm>
          <a:off x="384071" y="950015"/>
          <a:ext cx="11568320" cy="576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7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1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1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8216"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План, выполнение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b="1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115</a:t>
                      </a:r>
                      <a:endParaRPr lang="ru-RU" sz="1600" b="1" u="sng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терапии, проф. болезней клин. фарм.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 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луч.диагн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инфекционных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болезней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фтизиатрии, дерматовенерологии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неврологии и психиатрии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пат.анат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 с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топ. анатомией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пат. физиологии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обществ. здоровья 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здравоохранения,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и биоэтики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педиатрии и детской  хирургии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4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пропедев.и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 с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эндокринологии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ЛФК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хирургии, урологии,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онкологии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отоларингологии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 ФПОВ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внутренних болезней и общеврачебной практики (семейной медицины) ФПОВ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742122" y="781878"/>
            <a:ext cx="1070775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241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8470492"/>
              </p:ext>
            </p:extLst>
          </p:nvPr>
        </p:nvGraphicFramePr>
        <p:xfrm>
          <a:off x="225288" y="769856"/>
          <a:ext cx="11754676" cy="5754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5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8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2193"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dirty="0"/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План, выполнение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b="1" u="sng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гистологии и микробиологии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сестринского дела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терапевтической хирургической ортопедической стоматологии и стоматологии ДВ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 травматологии и ортопедии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фармакологии и фармации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анестезиологии,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реанимат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. и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интенсивн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терапии с курсом СМП (ФПОВ)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хирургических болезней и стоматологии (ФПОВ)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общей хирургии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пропедевтики детских болезней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 акушерства и гинекологии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НИЦ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здоровья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9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Клиника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5287" y="185530"/>
            <a:ext cx="1155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ПУБЛИКАЦИЙ ППС за 2018 год (по первому автору)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3656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7550" y="293688"/>
            <a:ext cx="10825163" cy="10842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ПОКАЗАТЕЛИ ПУБЛИКАЦИЙ ППС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2018 год (по всем соавторам)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7921558"/>
              </p:ext>
            </p:extLst>
          </p:nvPr>
        </p:nvGraphicFramePr>
        <p:xfrm>
          <a:off x="303213" y="702364"/>
          <a:ext cx="11398458" cy="5764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6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461"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терапии, проф. болезней клин. фарм.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 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луч.диагн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инфек.болезней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фтизиатрии, дерматовенерологии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неврологии и психиатрии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пат.анатомии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 с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топогр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анатомии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норм. и пат. физиологии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обществ. здоровья и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здравоохраенения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и биоэтики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педиатрии и детской  хирургии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пропедев.и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терапии с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ЛФК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5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хирургии, урологии,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отоларинг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акушерства и гинекологии ФПОВ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0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внутренних болезней и общеврачебной практики (семейной медицины) ФПОВ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9060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910632"/>
              </p:ext>
            </p:extLst>
          </p:nvPr>
        </p:nvGraphicFramePr>
        <p:xfrm>
          <a:off x="265044" y="719661"/>
          <a:ext cx="11688418" cy="5833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10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5329"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гистологии и микробиологии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пропедевтики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детских болезней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акушерства и гинекологии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общей хирургии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 терапевтической,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хирургической, ортопедической стоматологии и стоматологии ДВ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 травматологии и ортопедии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фармакологии и фармации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анестезиологии, реаниматологии и интенсивной терапии с курсом СМП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 хирургических болезней и стоматологии ФПОВ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Кафедра сестринского дела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Клиника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НИЦ здоровья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3583" y="212035"/>
            <a:ext cx="109462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ПУБЛИКАЦИЙ ППС за 2018 год (по всем соавторам)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39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528034"/>
            <a:ext cx="11732654" cy="437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ПУБЛИКАТИВНАЯ АКТИВНОСТЬ  КАФЕДР за 2018 год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334851" y="1287886"/>
          <a:ext cx="11204619" cy="520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811369" y="837127"/>
            <a:ext cx="107023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980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42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ДЕЯТЕЛЬНОСТЬ: ЗАЯВКИ за 2018 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3519390"/>
              </p:ext>
            </p:extLst>
          </p:nvPr>
        </p:nvGraphicFramePr>
        <p:xfrm>
          <a:off x="333375" y="1056244"/>
          <a:ext cx="11693345" cy="4958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3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 лечения инфильтративного туберкулеза легких с множественной лекарственной устойчивостью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 данных мониторинга смертности населения Республики Саха (Якутия) за 2007-2016гг."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Данные стоматологического статуса учащихся 3-4 классов НШЛ СВФУ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Показатели зрительных функций и данные анкетирования по зрению учащихся НШЛ СВФУ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Показатели физического развития и функционального состояния учащихся 1-6 классов НШЛ СВФУ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Показатели образовательной потребности детей с ограниченными возможностями здоровья г. Якутска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Показатели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психоэмоционального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состояния учащихся 5-6 классов НШЛ СВФУ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Раннее выявление симптомов хронической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обструктивной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болезни легких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информированности населения о применении антибактериальных препаратов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Факторы риска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сердечно- сосудистых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заболеваний у сельских жителей Якутии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верификации деструктивного панкреатита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90563" y="877439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7786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3899738"/>
              </p:ext>
            </p:extLst>
          </p:nvPr>
        </p:nvGraphicFramePr>
        <p:xfrm>
          <a:off x="169461" y="167088"/>
          <a:ext cx="11661912" cy="6591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Мониторинг нарушений кальциево-фосфорного обмена у пациентов с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коморбидной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патологией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База данных содержания витаминов, минералов и жирных кислот в пищевой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рыбокостной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муке из сиговых пород рыб и продуктов на её основе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90" marR="59690" marT="12065" marB="1206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лапароскопической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резекции образования почки с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суперселективной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балонной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эмболизацией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почечной артерии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Факторы риска болезней желудочно-кишечного тракта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Факторы риска развития сахарного диабета 2 типа у сельского населения Республики Саха (Якутия)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Факторы риска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остеопороза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90" marR="59690" marT="12065" marB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 питания учащихся 1-6 класс НШЛ СВФУ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 определения высоты свода твердого неба у детей с дисплазией соединительной ткани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Устройство для измерения высоты свода твердого неба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Факторы риска болезней желудочно-кишечного тракта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Данные стоматологического статуса учащихся 3-4 классов НШЛ СВФУ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380" marR="119380" marT="119380" marB="11938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73" y="365760"/>
            <a:ext cx="10515600" cy="13255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работника 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lkr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vfu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(ЛКР)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1822" t="31393" r="19672" b="20533"/>
          <a:stretch/>
        </p:blipFill>
        <p:spPr>
          <a:xfrm>
            <a:off x="871454" y="1362986"/>
            <a:ext cx="8612778" cy="39809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07792" y="2990200"/>
            <a:ext cx="5952377" cy="361639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1460" y="1171026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1176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31819"/>
            <a:ext cx="1069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ДЕЯТЕЛЬНОСТЬ: ПОЛУЧЕНО  6 ПАТЕНТОВ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3671990"/>
              </p:ext>
            </p:extLst>
          </p:nvPr>
        </p:nvGraphicFramePr>
        <p:xfrm>
          <a:off x="384048" y="1005841"/>
          <a:ext cx="11807952" cy="565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4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3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2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АВТОРЫ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ЛЕЧЕНИЯ  ВРОЖДЕННОЙ КОСОЛАПОСТИ У ДЕТЕЙ РАННЕГО ВОЗРАСТА (ЕВРАЗИЙСКИЙ ПАТЕНТ)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Пальшин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Г.А.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ПРИСПОСОБЛЕНИЕ ДЛЯ СТРОГАНИЯ ЗАМОРОЖЕННЫХ ПРОДУКТОВ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Дьячковский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Н.С., Павлов Г.Н.</a:t>
                      </a: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6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ВЕРИФИКАЦИИ ДЕСТРУКТИВНОГО ПАНКРЕАТИТА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Савельев В.В., Винокуров М.М.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СПОСОБ ОПРЕДЕЛЕНИЯ ВЫСОТЫ СВОДА ТВЕРДОГО НЕБА У ДЕТЕЙ С ДИСПЛАЗИЕЙ СОЕДИНИТЕЛЬНОЙ ТКАНИ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Ушницкий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И.Д, Никифорова Е.Ю.,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70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УСТРОЙСТВО ДЛЯ ИЗМЕРЕНИЯ ВЫСОТЫ ТВЕРДОГО НЕБА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Ушницкий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И.Д.,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А.М..,  Никифорова Е.Ю.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23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СПОСОБ ЛАПАРОСКОПИЧЕСКОЙ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РЕЗЕКЦИИ ОБРАЗОВАНИЯ ПОЧКИ С СУПЕРСЕЛЕКТИВНОЙ БАЛОННОЙ ЭМБОЛИЗАЦИЕЙ ПОЧЕЧНОЙ АРТЕРИИ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Тобохов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А.В., Максимов А.В.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64438" y="825188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9929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289561"/>
            <a:ext cx="8488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ДЕЯТЕЛЬНОСТЬ: ПОЛУЧЕНО  14 СВИДЕТЕЛЬСТВ  ГОС. РЕГИСТРАЦИИ БД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2904732"/>
              </p:ext>
            </p:extLst>
          </p:nvPr>
        </p:nvGraphicFramePr>
        <p:xfrm>
          <a:off x="350520" y="960119"/>
          <a:ext cx="11521440" cy="5735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6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АВТОРЫ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«ДАННЫЕ СТОМАТОЛОГИЧЕСКОГО СТАТУСА УЧАЩИХСЯ 3-4 КЛАССОВ НШЛ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СВФУ»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Сивцева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Т.П., Антипина У.Д.,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Винокурова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С.П.,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А.М., Артамонова С.Ю.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«ПОКАЗАТЕЛИ ЗРИТЕЛЬНЫХ ФУНКЦИЙ И ДАННЫЕ АНКЕТИРОВАНИЯ ПО ЗРЕНИЮ УЧАЩИХСЯ НШЛ СВФУ»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Артамонова С.Ю.,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А.М., Антипина У.Д.,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Винокурова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С.П.,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Сивцева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Т.П.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1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«АНАЛИЗ ПИТАНИЯ УЧАЩИХСЯ 1-6 КЛАССОВ НШЛ СВФУ»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Антипина У.Д.,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Сивцева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Т.П.,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Винокурова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С.П., Артамонова С.Ю.  и др.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БАЗА ДАННЫХ СМЕРТНОСТИ НАСЕЛЕНИЯ РЕСПУБЛИКИ САХА ( ЯКУТИЯ) ЗА 2006-2017 Г.Г.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Бессонова О.Г.,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Саввина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Н.В.,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Колбина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Е.Ю.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8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«ФАКТОРЫ РИСКА СЕРДЕЧНО- СОСУДИСТЫХ ЗАБОЛЕВАНИЙ У СЕЛЬСКИХ ЖИТЕЛЕЙ ЯКУТИИ»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Е.С., Неустроева В.Н. , Федоров А,И., Борисова Н.В., Петрова П.Г.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80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«РАННЕЕ ВЫЯВЛЕНИЕ СИМПТОМОВ ХРОНИЧЕСКОЙ ОБСТРУКТИВНОЙ БОЛЕЗНИ ЛЕГКИХ»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Борисова Е.П.,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Аргунова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А.Н.,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Неустроева В.Н., Федоров А.И., Борисова Н.В., Петрова П.Г.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3307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7065977"/>
              </p:ext>
            </p:extLst>
          </p:nvPr>
        </p:nvGraphicFramePr>
        <p:xfrm>
          <a:off x="380999" y="228600"/>
          <a:ext cx="11393805" cy="6451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4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«ПОКАЗАТЕЛИ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ФИЗИЧЕСКОГО РАЗВИТИЯ И ФУНКЦИОНАЛЬНОГО СОСТОЯНИЯ УЧАЩИХСЯ 1-6 КЛАССОВ НШЛ СВФУ»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Винокурова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С.П.,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Аммосова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А.М., Сивцева Т.П., Артамонова С.Ю., Антипина У.Д.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«ФАКТОРЫ РИСКА ОСТЕОПОРОЗА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Епанов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В.В.,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Е.С., Петрова П.Г., Борисова Н.В., Федоров А.И.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«БАЗА ДАННЫХ ИНФОРМИРОВАННОСТИ НАСЕЛЕНИЯ О ВИРУСНЫХ ГЕПАТИТАХ»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Слепцова С.С.,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Е.С., Петрова П.Г., Борисова Н.В. , Федоров А.И.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«ФАКТОРЫ РИСКА РАЗВИТИЯ САХАРНОГО ДИАБЕТА 2 ТИПА У СЕЛЬСКОГО НАСЕЛЕНИЯ РЕСПУБЛИКИ САХА (ЯКУТИЯ)»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90" marR="59690" marT="12065" marB="12065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Сыдыкова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Л.А.,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Местникова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М.В., 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Е.С., Петрова П.Г., Борисова Н.В., Федоров А.И.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96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«ФАКТОРЫ РИСКА БОЛЕЗНЕЙ ЖЕЛУДОЧНО-КИШЕЧНОГО ТРАКТА»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Емельянова Э.А.,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Е.С., Петрова П.Г., Борисова Н.В., Федоров А.И.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8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«АНАЛИЗ ИНФОРМИРОВАННОСТИ НАСЕЛЕНИЯ О ПРИМЕНЕНИИ АНТИБАКТЕРИАЛЬНЫХ ПРЕПАРАТОВ»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Портнягина У.С., Неустроева В.Н.,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Е.С., Петрова П.Г., Борисова Н.В., Федоров А.И.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«ПОКАЗАТЕЛИ ПСИХОЭМОЦИОНАЛЬНОГО СОСТОЯНИЯ УЧАЩИХСЯ 5-6 КЛАССОВ НШЛ СВФУ» 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Винокурова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С.П.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68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«МОНИТОРИНГ НАРУШЕНИЙ КАЛЬЦИЕВО- ФОСФОРНОГО ОБМЕНА У ПАЦИЕНТОВ С КОМОРБИДНОЙ ПАТОЛОГИЕЙ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Пальшина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А.М., Сафонова С.Л., Емельянова Э.А., Борисов В.Е.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9036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51" y="-104258"/>
            <a:ext cx="11588096" cy="13255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Годовые плановые  показатели по результативности РИД   на 2019 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514289" y="1780841"/>
            <a:ext cx="2472926" cy="1014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07410" y="3260010"/>
            <a:ext cx="3486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Гран-при Всероссийского конкурса ФИПС и Университета ИТМО 2017 года 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подноминации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предприятие по организации работы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интеллектуальной собственности научной и образовательной среды»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32108" t="30769" r="26943" b="27920"/>
          <a:stretch/>
        </p:blipFill>
        <p:spPr bwMode="auto">
          <a:xfrm>
            <a:off x="1844455" y="4016045"/>
            <a:ext cx="4356953" cy="26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967" y="3538206"/>
            <a:ext cx="728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ИСПОЛЬЗУЕМЫХ (ВНЕДРЕННЫХ) РИД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6304717"/>
              </p:ext>
            </p:extLst>
          </p:nvPr>
        </p:nvGraphicFramePr>
        <p:xfrm>
          <a:off x="515229" y="886197"/>
          <a:ext cx="7315200" cy="245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67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7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8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44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02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Патентование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базы данных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заявок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7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патентов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свидетельств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0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7560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92485" y="930014"/>
            <a:ext cx="7944729" cy="369332"/>
          </a:xfrm>
          <a:prstGeom prst="rect">
            <a:avLst/>
          </a:prstGeom>
          <a:solidFill>
            <a:srgbClr val="0070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ВЕСТНИК СВФУ (медицинские науки)</a:t>
            </a:r>
            <a:endParaRPr lang="ru-RU" sz="13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51073" y="1390692"/>
            <a:ext cx="8535573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25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13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7866" y="1670725"/>
            <a:ext cx="5208760" cy="38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вошел в базу данных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РИНЦ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2016 году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25 мая 2018 года электронная серия «Вестник СВФУ. Медицинская серия» включена в международную справочную систему по периодическим и продолжающимся изданиям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Ulrich’s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Periodicals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Directory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Статьям электронной серии журнала «Вестник СВФУ. Медицинские науки» теперь присваивается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идентификатор объекта DOI.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планах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включение в Перечень ведущих рецензируемых научных журналов и изданий ВАК МО РФ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26136" t="14538" r="59273" b="56670"/>
          <a:stretch/>
        </p:blipFill>
        <p:spPr bwMode="auto">
          <a:xfrm>
            <a:off x="7210905" y="1797975"/>
            <a:ext cx="288032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9845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794" y="283335"/>
            <a:ext cx="10354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 НАУЧНЫХ РАБОТ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7" y="1648495"/>
            <a:ext cx="10499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результатов научных работ представлено на научных конференциях и симпозиумах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5211" y="3606085"/>
            <a:ext cx="10607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39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научных мероприятий организовано и проведено на базе СВФУ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1193" y="96888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2643" y="365760"/>
            <a:ext cx="8908084" cy="13255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IX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Национальный Конгресс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Международным участием «Экология и здоровье человека на Севере», посвященный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60-летию медицинского образования в  Якутии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ehhn.s-vfu.ru/block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3" y="149589"/>
            <a:ext cx="1907440" cy="1896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1454" y="210547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43" y="5107669"/>
            <a:ext cx="6620609" cy="16313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66760" y="2245347"/>
            <a:ext cx="64691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Конгресса приняли участие свыше 1100 человек - практикующих врачей различных специальностей, организаторов здравоохранения, работников медицинского образования, научных сотрудников, а также студентов, ординаторов, аспирантов, магистрантов. Активное участие в работе Конгресса приняли специалисты из дальнего зарубежья (Норвегии, Канады, Японии, Франции) и разных городов России (Москва, Санкт-Петербург, Новосибирск, Кемерово, Хабаровск, Владивосток, Красноярск, Архангельск, Смоленск, Саратов, Иркутск). Заслушаны и обсуждены более 300 докладов и выступлений на актуальные темы медицинской науки и здравоохранения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50" y="2346444"/>
            <a:ext cx="4529271" cy="23833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2525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Всего 1100 участников, 71 гость.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НПК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16, школ -2, семинаров – 6, мастер-классов -3, круглых столов – 4, олимпиад 6.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22525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961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7990948"/>
              </p:ext>
            </p:extLst>
          </p:nvPr>
        </p:nvGraphicFramePr>
        <p:xfrm>
          <a:off x="838199" y="19272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51645" y="123558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9436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590549" y="558800"/>
            <a:ext cx="11434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НАУЧНО-ИССЛЕДОВАТЕЛЬСКАЯ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АКТИВНОСТЬ СТУДЕНТОВ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4390931" y="1506538"/>
            <a:ext cx="352179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249238" indent="-249238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SzPct val="100000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Гастроэнтерология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Психиатрия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Стоматолог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Юный педиатр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Фтизиатр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Детская хирургия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Деонтос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Генетик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Невролог	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Неонатолог	</a:t>
            </a:r>
            <a:r>
              <a:rPr 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  <a:p>
            <a:pPr>
              <a:buSzPct val="100000"/>
              <a:buFontTx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Кардиошкола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Профилактическая медицина и общественное здравоохранение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Аврора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Педиатрия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Инфекционист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АИСТ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Остеон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Хирургия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Госпитальная терапия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Оперативная хирургия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Детские болезни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Гормония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Регенеративная медицина	  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7976103" y="1506538"/>
            <a:ext cx="323439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249238" indent="-249238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23Факультетская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хирургия	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  <a:p>
            <a:pPr>
              <a:buSzPct val="100000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24 Ювентус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25. Патофизиология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Здоровый ребенок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Анестизиолог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Скорая медицинская помощь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Клинический фармаколог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Терапия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MD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Лечебное питание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Детский нефролог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Психофизиолог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Гигиенист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ОЗиЗ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Дерматовенеролог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Физиолог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Фармаколог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Микробиолог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Отоларинголог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Гистолог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Гастроэнтерология с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гепатологией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Кардиолог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Медик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Ревматолог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Гастроэнтеролог	 </a:t>
            </a:r>
          </a:p>
          <a:p>
            <a:pPr>
              <a:buSzPct val="100000"/>
              <a:buFontTx/>
              <a:buAutoNum type="arabicPeriod" startAt="26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anose="020B0604020202020204" pitchFamily="34" charset="0"/>
              </a:rPr>
              <a:t>Юный терапевт</a:t>
            </a: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590549" y="1216329"/>
            <a:ext cx="33845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48 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НАУЧНЫЙ КРУЖОК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0549" y="1149174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Картинки по запросу научный круж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63" y="27511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1043631" y="5172723"/>
            <a:ext cx="2376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(72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ординаторы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аспиранты (6%) </a:t>
            </a:r>
          </a:p>
        </p:txBody>
      </p:sp>
    </p:spTree>
    <p:extLst>
      <p:ext uri="{BB962C8B-B14F-4D97-AF65-F5344CB8AC3E}">
        <p14:creationId xmlns="" xmlns:p14="http://schemas.microsoft.com/office/powerpoint/2010/main" val="1915970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autoUpdateAnimBg="0"/>
      <p:bldP spid="512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6543675" y="4637603"/>
            <a:ext cx="36945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08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УЧАСТИЙ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НАУЧНЫХ МЕРОПРИЯТИЯХ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/>
          </p:nvPr>
        </p:nvGraphicFramePr>
        <p:xfrm>
          <a:off x="352763" y="1766047"/>
          <a:ext cx="4810908" cy="2953460"/>
        </p:xfrm>
        <a:graphic>
          <a:graphicData uri="http://schemas.openxmlformats.org/presentationml/2006/ole">
            <p:oleObj spid="_x0000_s30779" name="Chart" r:id="rId3" imgW="0" imgH="0" progId="MSGraph.Chart.8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957047" y="328309"/>
            <a:ext cx="5432612" cy="1032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Очное участие в научных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за 201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3168" y="328309"/>
            <a:ext cx="5432612" cy="1032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Очное участие в научных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за 2017 год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78491" y="4719507"/>
            <a:ext cx="48095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198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УЧАСТИЙ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НАУЧНЫХ МЕРОПРИЯТИЯХ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663652034"/>
              </p:ext>
            </p:extLst>
          </p:nvPr>
        </p:nvGraphicFramePr>
        <p:xfrm>
          <a:off x="5141257" y="1499107"/>
          <a:ext cx="6248402" cy="44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90549" y="1149174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2796086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826" y="265494"/>
            <a:ext cx="10515600" cy="478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Защищенные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66" y="1046545"/>
            <a:ext cx="11218614" cy="35073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СОИСКАНИЕ УЧЕНОЙ СТЕПЕНИ К.М.Н. – 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Маринова Л.Г.-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«Оценка физического развития и модифицируемых факторов риска сердечно- сосудистых заболеваний у подростков города Якутска» по специальности 14.01.08 «Педиатрия» Московский </a:t>
            </a:r>
            <a:r>
              <a:rPr lang="ru-RU" sz="6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гос.мед.университет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И.М.Сеченова,  февраль 2018 г. Руководитель, профессор, д.м.н.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Таппахов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А.А.-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 аспекты и клинико-генетическая характеристика болезни Паркинсона в Республике Саха (Якутия)» по специальности 14.01.11 «Нервные болезни» Красноярский  Государственный медицинский университет,  май 2018г.  Руководитель, профессор, д.м.н. 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Т.Е.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Яворский А.А.-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«Комплексное медико-социальное исследование проблемы </a:t>
            </a:r>
            <a:r>
              <a:rPr lang="ru-RU" sz="6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перенатальных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потерь в Республике Саха (Якутия)» 14.02.03 «Общественное здоровье и здравоохранение» «Центральный научно-исследовательский институт организации и информатизации здравоохранения», октябрь 2018  Руководитель, профессор, д.м.н.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7271" y="79992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73826" y="4229285"/>
            <a:ext cx="1045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Среднегодовое число защит диссертаций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человек ППС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74521213"/>
              </p:ext>
            </p:extLst>
          </p:nvPr>
        </p:nvGraphicFramePr>
        <p:xfrm>
          <a:off x="959670" y="4800512"/>
          <a:ext cx="10246943" cy="1537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3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903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0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15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чел. ППС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15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-606493" y="1190570"/>
            <a:ext cx="623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Всего 122 публикации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852182"/>
              </p:ext>
            </p:extLst>
          </p:nvPr>
        </p:nvGraphicFramePr>
        <p:xfrm>
          <a:off x="466725" y="2303928"/>
          <a:ext cx="5254267" cy="3258672"/>
        </p:xfrm>
        <a:graphic>
          <a:graphicData uri="http://schemas.openxmlformats.org/presentationml/2006/ole">
            <p:oleObj spid="_x0000_s31803" name="Chart" r:id="rId3" imgW="0" imgH="0" progId="MSGraph.Chart.8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1669" y="459842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ПУБЛИКАТИВНАЯ </a:t>
            </a:r>
            <a:r>
              <a:rPr lang="ru-RU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НА 2017 год</a:t>
            </a:r>
            <a:endParaRPr lang="ru-RU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48045" y="459842"/>
            <a:ext cx="4391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ПУБЛИКАТИВНАЯ </a:t>
            </a:r>
            <a:r>
              <a:rPr lang="ru-RU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НА 2018 год</a:t>
            </a:r>
            <a:endParaRPr lang="ru-RU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499307" y="1190570"/>
            <a:ext cx="64954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Всего 174 публикации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(по данным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lkr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6026251" y="1713790"/>
          <a:ext cx="5710893" cy="450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90549" y="1149174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9454255"/>
      </p:ext>
    </p:extLst>
  </p:cSld>
  <p:clrMapOvr>
    <a:masterClrMapping/>
  </p:clrMapOvr>
  <p:transition spd="med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2054" y="269172"/>
            <a:ext cx="677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студентов в финансируемые НИР</a:t>
            </a:r>
            <a:endParaRPr lang="ru-RU" sz="2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9927645"/>
              </p:ext>
            </p:extLst>
          </p:nvPr>
        </p:nvGraphicFramePr>
        <p:xfrm>
          <a:off x="493059" y="950259"/>
          <a:ext cx="10757647" cy="5553271"/>
        </p:xfrm>
        <a:graphic>
          <a:graphicData uri="http://schemas.openxmlformats.org/drawingml/2006/table">
            <a:tbl>
              <a:tblPr/>
              <a:tblGrid>
                <a:gridCol w="352975">
                  <a:extLst>
                    <a:ext uri="{9D8B030D-6E8A-4147-A177-3AD203B41FA5}">
                      <a16:colId xmlns:a16="http://schemas.microsoft.com/office/drawing/2014/main" xmlns="" val="1008943468"/>
                    </a:ext>
                  </a:extLst>
                </a:gridCol>
                <a:gridCol w="3372630">
                  <a:extLst>
                    <a:ext uri="{9D8B030D-6E8A-4147-A177-3AD203B41FA5}">
                      <a16:colId xmlns:a16="http://schemas.microsoft.com/office/drawing/2014/main" xmlns="" val="1158386730"/>
                    </a:ext>
                  </a:extLst>
                </a:gridCol>
                <a:gridCol w="5395355">
                  <a:extLst>
                    <a:ext uri="{9D8B030D-6E8A-4147-A177-3AD203B41FA5}">
                      <a16:colId xmlns:a16="http://schemas.microsoft.com/office/drawing/2014/main" xmlns="" val="2627557702"/>
                    </a:ext>
                  </a:extLst>
                </a:gridCol>
                <a:gridCol w="1636687">
                  <a:extLst>
                    <a:ext uri="{9D8B030D-6E8A-4147-A177-3AD203B41FA5}">
                      <a16:colId xmlns:a16="http://schemas.microsoft.com/office/drawing/2014/main" xmlns="" val="155232804"/>
                    </a:ext>
                  </a:extLst>
                </a:gridCol>
              </a:tblGrid>
              <a:tr h="7796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2117" marR="12117" marT="12117" marB="12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8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</a:p>
                  </a:txBody>
                  <a:tcPr marL="12117" marR="12117" marT="12117" marB="12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8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НИР</a:t>
                      </a:r>
                    </a:p>
                  </a:txBody>
                  <a:tcPr marL="12117" marR="12117" marT="12117" marB="12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8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финансирования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7" marR="12117" marT="12117" marB="12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8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2261110"/>
                  </a:ext>
                </a:extLst>
              </a:tr>
              <a:tr h="81253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Соловьева Юлия Алексеевна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генетической тест системы прогнозирования фиброза печени у больных хроническими вирусными гепатитами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175469"/>
                  </a:ext>
                </a:extLst>
              </a:tr>
              <a:tr h="778667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Слюгров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Ньургун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Иванович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в практику нового метода лечения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остеоартритов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I,II,III стадии заболевания.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624105"/>
                  </a:ext>
                </a:extLst>
              </a:tr>
              <a:tr h="778667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Алгыына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Дмитриевна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в практику нового метода лечения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остеоартритов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I,II,III стадии заболевания.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582358"/>
                  </a:ext>
                </a:extLst>
              </a:tr>
              <a:tr h="81253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Матвеева Оксана Александровна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апоптотического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фона сыворотки крови как возможного раннего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скринингового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маркера опухолей шейки матки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107037"/>
                  </a:ext>
                </a:extLst>
              </a:tr>
              <a:tr h="812534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Варламова Виктория Ильинична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апоптотического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фона сыворотки крови как возможного раннего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скринингового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маркера опухолей шейки матки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6905899"/>
                  </a:ext>
                </a:extLst>
              </a:tr>
              <a:tr h="778667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Дьулустаан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Валерьевич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валоризации и популяризации культуры питания народов Севера в современных условиях (на примере Якутии)</a:t>
                      </a: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64" marR="23264" marT="11632" marB="11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2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014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" y="241616"/>
            <a:ext cx="10944225" cy="489422"/>
          </a:xfrm>
        </p:spPr>
        <p:txBody>
          <a:bodyPr anchor="ctr">
            <a:noAutofit/>
          </a:bodyPr>
          <a:lstStyle/>
          <a:p>
            <a:pPr marL="182880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Позиции СВФУ в рейтинговых конкурсах по оценке научной продуктивности и  в мониторинге эффективности ВУЗов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98" y="1102171"/>
            <a:ext cx="3125746" cy="19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ÐÐ°ÑÑÐ¸Ð½ÐºÐ¸ Ð¿Ð¾ Ð·Ð°Ð¿ÑÐ¾ÑÑ ÐÐ¦ Â«Ð­ÐºÑÐ¿ÐµÑÑ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9" y="3117539"/>
            <a:ext cx="3271916" cy="1291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2539" y="3023786"/>
            <a:ext cx="2546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г.  СВФУ вошел 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ТОП-50 вузов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во втором рейтинге изобретательской активности российских университетов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1" y="5033221"/>
            <a:ext cx="2808311" cy="131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96" y="1931899"/>
            <a:ext cx="3890481" cy="152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59138" y="3896126"/>
            <a:ext cx="5044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и 268 место в мире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НАУКАМ О ЖИЗНИ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место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и 292 место в мире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МЕДИЦИНСКИМ НАУКАМ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место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и вошел в ТОП-500 вузов мира занял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ЕСТЕСТВЕННЫМ НАУКАМ 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место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НАУКАМ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5225" y="1231791"/>
            <a:ext cx="42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СВФУ признан эффективным по НИД по итогам 2018 г.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56" y="5151048"/>
            <a:ext cx="1538521" cy="9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681086" y="3634214"/>
            <a:ext cx="298171" cy="257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0171" y="989374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38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ыставки изобретения патенты - Архимед на главную страниц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430" y="5303687"/>
            <a:ext cx="1406857" cy="1281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5688502"/>
            <a:ext cx="2637758" cy="84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9" y="1002687"/>
            <a:ext cx="5184576" cy="27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4075038"/>
            <a:ext cx="2736304" cy="14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78" y="901636"/>
            <a:ext cx="2736304" cy="421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52186" y="4075038"/>
            <a:ext cx="3974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Биочипов для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генодиагностики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суспензии оксида графена и проект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MyLiver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биоискусственная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печень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одновременной диагностики наследственных заболеваний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2625" y="11817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42900" algn="l"/>
                <a:tab pos="571500" algn="l"/>
                <a:tab pos="914400" algn="l"/>
              </a:tabLst>
            </a:pP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УЧАСТИЕ СВФУ В КРУПНЫХ НАУЧНО-ТЕХНИЧЕСКИХ МЕРОПРИЯТИЯХ</a:t>
            </a:r>
            <a:endParaRPr lang="ru-RU" b="1" dirty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5127" y="142876"/>
            <a:ext cx="10515600" cy="5689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МЕЖДУНАРОДНЫХ МЕРОПРИЯТИЯХ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5954" y="71186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3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65" t="21872" r="5617" b="394"/>
          <a:stretch/>
        </p:blipFill>
        <p:spPr>
          <a:xfrm>
            <a:off x="6771313" y="2210765"/>
            <a:ext cx="5126065" cy="3088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16"/>
            <a:ext cx="13119233" cy="10972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ПОБЕДИТЕЛЕЙ КОНКУРСА НОМИНАЦИЙ НТС  ПО ИТОГАМ 2018 ГОДА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5668302"/>
              </p:ext>
            </p:extLst>
          </p:nvPr>
        </p:nvGraphicFramePr>
        <p:xfrm>
          <a:off x="206850" y="1561694"/>
          <a:ext cx="6564463" cy="4387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168">
                  <a:extLst>
                    <a:ext uri="{9D8B030D-6E8A-4147-A177-3AD203B41FA5}">
                      <a16:colId xmlns:a16="http://schemas.microsoft.com/office/drawing/2014/main" xmlns="" val="3524295525"/>
                    </a:ext>
                  </a:extLst>
                </a:gridCol>
                <a:gridCol w="4102294">
                  <a:extLst>
                    <a:ext uri="{9D8B030D-6E8A-4147-A177-3AD203B41FA5}">
                      <a16:colId xmlns:a16="http://schemas.microsoft.com/office/drawing/2014/main" xmlns="" val="3101740775"/>
                    </a:ext>
                  </a:extLst>
                </a:gridCol>
              </a:tblGrid>
              <a:tr h="4808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4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«ЛУЧШАЯ НАУЧНАЯ МОНОГРАФИЯ»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69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Сафонова Светлана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Лукинична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Емельянова Эльвира Андреевна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 УНЛ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"Медицинские технологии в гастроэнтерологии"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Доцент кафедры "Госпитальная терапия, профессиональные болезни и клиническая фармакология"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Слепцова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Снежана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Спиридоновна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кафедрой "Инфекционные болезни, фтизиатрия и </a:t>
                      </a:r>
                      <a:r>
                        <a:rPr lang="ru-RU" sz="14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дерматовенерология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1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«ЛУЧШАЯ НАУЧНАЯ ЛАБОРАТОРИЯ»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Сухомясова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Айталина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Лукична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учебно-научной лабораторией "Геномная медицина"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4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«ЛУЧШИЙ СТУДЕНЧЕСКИЙ НАУЧНЫЙ КРУЖОК»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070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«Терапия» рук. Петрова </a:t>
                      </a:r>
                      <a:r>
                        <a:rPr lang="ru-RU" sz="14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Милана Николаевна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Доцент  кафедры "Пропедевтическая и факультетская терапия с эндокринологией и ЛФК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AutoShape 2" descr="blob:https://web.whatsapp.com/be9ab9cf-aca8-43d0-8b13-c42ded147b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6803" y="1131095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2553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723900"/>
            <a:ext cx="11144250" cy="5456237"/>
          </a:xfrm>
        </p:spPr>
        <p:txBody>
          <a:bodyPr/>
          <a:lstStyle/>
          <a:p>
            <a:pPr marL="0" indent="0" algn="ctr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Основные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научные направления СВФУ,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утвержденные приказом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ректора СВФУ от 04.03.2016 г. № 211-ОД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«О перечне направлений научной деятельности СВФУ на 2016 г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.»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РАЗРАБОТКА НАУЧНЫХ ОСНОВ ФОРМИРОВАНИЯ ЗДОРОВЬЯ ЧЕЛОВЕКА НА СЕВЕРЕ, СОЗДАНИЕ ИННОВАЦИОННЫХ ПРОДУКТОВ И ТЕХНОЛОГИЙ ДИАГНОСТИКИ, ЛЕЧЕНИЯ И ПРОФИЛАКТИКИ ЗАБОЛЕВАНИЙ У НАСЕЛЕНИЯ ТЕРРИТОРИЙ ХОЛОДНОГО КЛИМАТА. МЕДИЦИНСКАЯ БИОФИЗИКА»</a:t>
            </a:r>
            <a:endParaRPr lang="ru-RU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ru-RU" b="1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93716" y="2592721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3449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0"/>
            <a:ext cx="10817802" cy="100965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научного центра мирового уровня (НЦМУ) «ЭКОАРКТИКА»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 реализации федерального проекта «Развитие научной и научно производственной кооперации» в рамках национального проекта «Наука» от Республики Саха (Якутия)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135" y="1385392"/>
            <a:ext cx="4319339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выполнение исследований и разработок для получения результатов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«прорывного»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мирового уровня, обеспечивающих сбалансированное освоение Арктики в современных условиях и в стратегической перспективе</a:t>
            </a:r>
            <a:r>
              <a:rPr lang="ru-RU" sz="1800" dirty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5999" y="1385392"/>
            <a:ext cx="5264727" cy="51399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направления НЦМУ: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природопользование</a:t>
            </a:r>
          </a:p>
          <a:p>
            <a:pPr marL="400050" indent="-400050" algn="just"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технологии, направленные на  рост качества жизни</a:t>
            </a:r>
          </a:p>
          <a:p>
            <a:pPr marL="400050" indent="-400050" algn="just">
              <a:buAutoNum type="romanU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платформа для развития высокотехнологичного          здравоохранения и технологий здоровьесбережения населения Восточной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Палеогеномные исследования организмов, населявших экосистемы Восточной Арктики</a:t>
            </a:r>
          </a:p>
          <a:p>
            <a:pPr marL="400050" indent="-400050" algn="just"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культура как факторы формирования российской идентичности народов,  проживающих на территории Арктической зоны Российской Федерации</a:t>
            </a:r>
          </a:p>
          <a:p>
            <a:pPr marL="400050" indent="-400050" algn="just"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системы Арктики в современной парадигме пространственного развития России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51" y="3646994"/>
            <a:ext cx="3240360" cy="25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24135" y="1009650"/>
            <a:ext cx="1108870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21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42762" y="538565"/>
            <a:ext cx="11174931" cy="1000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проекты в соответствии с основными направлениями СВФУ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№211-ОД от 04.03.2016)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№ 9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НАУЧНЫХ ОСНОВ ФОРМИРОВАНИЯ ЗДОРОВЬЯ ЧЕЛОВЕКА НА СЕВЕРЕ, СОЗДАНИЕ ИННОВАЦИОННЫХ ПРОДУКТОВ И ТЕХНОЛОГИЙ ДИАГНОСТИКИ, ЛЕЧЕНИЯ И ПРОФИЛАКТИКИ ЗАБОЛЕВАНИЙ У НАСЕЛЕНИЯ ТЕРРИТОРИЙ ХОЛОДНОГО КЛИМАТА. МЕДИЦИНСКАЯ БИОФИЗИКА»</a:t>
            </a:r>
            <a:r>
              <a:rPr lang="ru-RU" altLang="ru-RU" sz="1400" b="1" dirty="0" smtClean="0"/>
              <a:t/>
            </a:r>
            <a:br>
              <a:rPr lang="ru-RU" altLang="ru-RU" sz="1400" b="1" dirty="0" smtClean="0"/>
            </a:br>
            <a:r>
              <a:rPr lang="ru-RU" altLang="ru-RU" sz="1400" b="1" dirty="0" smtClean="0"/>
              <a:t> </a:t>
            </a:r>
            <a:r>
              <a:rPr lang="ru-RU" altLang="ru-RU" sz="1400" b="1" dirty="0"/>
              <a:t/>
            </a:r>
            <a:br>
              <a:rPr lang="ru-RU" altLang="ru-RU" sz="1400" b="1" dirty="0"/>
            </a:br>
            <a:endParaRPr lang="ru-RU" altLang="ru-RU" sz="1400" dirty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216568" y="1267144"/>
            <a:ext cx="11627318" cy="54142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будущего  как платформа для развития высокотехнологичного здравоохранения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технологий </a:t>
            </a:r>
            <a:r>
              <a:rPr lang="ru-RU" altLang="ru-RU" sz="1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Северо-Востока России</a:t>
            </a:r>
            <a:r>
              <a:rPr lang="ru-RU" alt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Геномная медицина на Северо-Востоке России»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Максимова Н.Р., МИ).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портрет северного человека в различные периоды онтогенеза в норме и патологии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(Отв. </a:t>
            </a:r>
            <a:r>
              <a:rPr lang="ru-RU" alt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Гармаева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Д.К., МИ).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современным вызовам инфекционной безопасности и инфекционный контроль на фоне антропогенного, климатического и техногенного изменения Северо-Востока России»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Слепцова С.С., Ахременко Я.А.).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Прегравидарная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родам как основа здорового материнства и детства в Республике Саха (Якутия)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(Отв. Филиппова Р.Д., МИ).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разработка инновационных технологий в изучении здоровья и патологии детей и подростков Северо-Востока России»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</a:t>
            </a:r>
            <a:r>
              <a:rPr lang="ru-RU" alt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Мунхалова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Я.А., МИ).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Микробиом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формирование здоровья коренных популяций Северо-Востока России: разработка перспективных направлений персонифицированной медицины»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Захарова Р.Н., МИ).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медико-экологический мониторинг в зоне влияния антропогенных, экологических факторов среды и разработка научно-обоснованных рекомендаций в целях профилактики, сохранения и укрепления здоровья населения Северо-Востока России»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Гоголев Н.М., Петрова П.Г., МИ</a:t>
            </a:r>
            <a:r>
              <a:rPr lang="ru-RU" alt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композитного биотехнологического модуля </a:t>
            </a:r>
            <a:r>
              <a:rPr lang="ru-RU" alt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гепатобилиарной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гемофильтрации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</a:t>
            </a:r>
            <a:r>
              <a:rPr lang="ru-RU" alt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Троев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И.П., МИ).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оказания медицинской помощи пациентам с тяжелыми формами остеопороза при </a:t>
            </a:r>
            <a:r>
              <a:rPr lang="ru-RU" alt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коморбидной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патологии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(Отв. </a:t>
            </a:r>
            <a:r>
              <a:rPr lang="ru-RU" alt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Епанов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В.В.). </a:t>
            </a:r>
            <a:endParaRPr lang="ru-RU" alt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обоснование разработки эффективной </a:t>
            </a:r>
            <a:r>
              <a:rPr lang="ru-RU" alt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пациентоориентированной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здравоохранения с учетом Стратегии социально-экономического развития Республики Саха (Якутия) до </a:t>
            </a: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г</a:t>
            </a: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(Отв. </a:t>
            </a:r>
            <a:r>
              <a:rPr lang="ru-RU" alt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Н.В., МИ</a:t>
            </a:r>
            <a:r>
              <a:rPr lang="ru-RU" alt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ОНКОЛОГИИ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ТЕЛЕМЕДИЦИНЕ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ЗДОРОВЬЮ И АДАПТАЦИЯ СТУДЕНТОВ</a:t>
            </a:r>
            <a:endParaRPr lang="ru-RU" alt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1400" dirty="0"/>
          </a:p>
          <a:p>
            <a:pPr marL="0" indent="0" algn="ctr">
              <a:buNone/>
            </a:pPr>
            <a:endParaRPr lang="ru-RU" altLang="ru-RU" sz="1400" dirty="0"/>
          </a:p>
          <a:p>
            <a:pPr marL="0" indent="0" algn="ctr">
              <a:buNone/>
            </a:pPr>
            <a:endParaRPr lang="ru-RU" altLang="ru-RU" sz="1400" dirty="0"/>
          </a:p>
          <a:p>
            <a:pPr marL="0" indent="0" algn="ctr">
              <a:buNone/>
            </a:pPr>
            <a:endParaRPr lang="ru-RU" altLang="ru-RU" sz="1400" dirty="0"/>
          </a:p>
          <a:p>
            <a:pPr marL="0" indent="0" algn="ctr">
              <a:buNone/>
            </a:pPr>
            <a:endParaRPr lang="ru-RU" altLang="ru-RU" sz="1400" b="1" dirty="0"/>
          </a:p>
          <a:p>
            <a:pPr marL="0" indent="0" algn="ctr">
              <a:buNone/>
            </a:pPr>
            <a:endParaRPr lang="ru-RU" alt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670723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370" y="332657"/>
            <a:ext cx="7886700" cy="5040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диссертаций 2019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4452" y="1268760"/>
            <a:ext cx="7886700" cy="46355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СОИСКАНИЕ УЧЕНОЙ СТЕПЕНИ Д.М.Н.  Гурьева А.Б.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Чугунова С.А.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СОИСКАНИЕ УЧЕНОЙ СТЕПЕНИ К.М.Н.  </a:t>
            </a:r>
            <a:endParaRPr lang="ru-RU" sz="25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Заусаев</a:t>
            </a: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 М.Е.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А.В.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Гурьева Э.В.</a:t>
            </a:r>
            <a:endParaRPr lang="en-US" sz="2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В.К.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А.А.</a:t>
            </a:r>
            <a:endParaRPr lang="ru-RU" sz="25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19536" y="1124745"/>
            <a:ext cx="8316532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1680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244" y="99770"/>
            <a:ext cx="7886700" cy="66493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2019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480" y="896145"/>
            <a:ext cx="10635047" cy="4310909"/>
          </a:xfrm>
        </p:spPr>
        <p:txBody>
          <a:bodyPr>
            <a:noAutofit/>
          </a:bodyPr>
          <a:lstStyle/>
          <a:p>
            <a:pPr marL="0" algn="just">
              <a:spcBef>
                <a:spcPts val="675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основным научным направлениям медицинского института и по комплексным научным исследованиям.</a:t>
            </a:r>
          </a:p>
          <a:p>
            <a:pPr marL="0" indent="0" algn="just">
              <a:spcBef>
                <a:spcPts val="675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включением в состав МИ научно-исследовательского института здоровья утвердить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научно-исследовательского центра  (НИЦ) </a:t>
            </a:r>
          </a:p>
          <a:p>
            <a:pPr marL="0" algn="just">
              <a:spcBef>
                <a:spcPts val="675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открытие диссертационного совета совместно с  ИГМУ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«Нервные болезни».</a:t>
            </a:r>
          </a:p>
          <a:p>
            <a:pPr marL="0" algn="just">
              <a:spcBef>
                <a:spcPts val="675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грантов. </a:t>
            </a:r>
          </a:p>
          <a:p>
            <a:pPr marL="0" algn="just">
              <a:spcBef>
                <a:spcPts val="675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диссертаций - 2 докторские 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кандидатских диссертаций.</a:t>
            </a:r>
          </a:p>
          <a:p>
            <a:pPr marL="0" algn="just">
              <a:spcBef>
                <a:spcPts val="675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плана публикаций в соответствии с вводимыми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корректирующими и выравнивающими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коэффициентами, подготовка монографий.</a:t>
            </a:r>
          </a:p>
          <a:p>
            <a:pPr marL="0" algn="just">
              <a:spcBef>
                <a:spcPts val="675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международных, всероссийских  научных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научно-практических  конференций,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университета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90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количество привлеченных к научной деятельности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ординаторов, аспирантов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90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развития проектной деятельности в СНК и творческих коллективах, а также создание проблемно-ориентированных творческих коллективов;</a:t>
            </a:r>
          </a:p>
          <a:p>
            <a:pPr marL="0" algn="just">
              <a:spcBef>
                <a:spcPts val="675"/>
              </a:spcBef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675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37328" y="792023"/>
            <a:ext cx="8316532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724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92" y="167426"/>
            <a:ext cx="10773507" cy="5924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ОТЗЫВЫ  ДИССЕРТАЦИОННЫХ РАБОТ (16)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9695768"/>
              </p:ext>
            </p:extLst>
          </p:nvPr>
        </p:nvGraphicFramePr>
        <p:xfrm>
          <a:off x="196866" y="862967"/>
          <a:ext cx="11707704" cy="520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86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5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отзыва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Диссертант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диссертационной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630">
                <a:tc rowSpan="4"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Саввина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Н.В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Курганова Олеся Владимировна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Клинико-экономические аспекты диагностики аномалий рефракции у детей с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содружественным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косоглазием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47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Севостьянов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Владислав Константинович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Оптимизация оказания медицинской помощи детям с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ювенильным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идиопатическим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артритом в Москве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Бектасова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Марина Владимировна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и управление профессиональными рисками как основа профилактики профессиональной заболеваемости медицинского персонала (на примере Приморского края)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5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Хлыповка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Юлия Николаевна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нейровегетативной регуляции у детей с острыми респираторными инфекциями: диагностика и терапия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Гармаева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Д.К.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Баландин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Анатолий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Александрович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«Анатомическая характеристика мозжечка и структурная организация его коры в периоде от юношеского до старческого возраста»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10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Кылбанова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Е.С.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Лугинова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Григорьевна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«Оценка влияния краткосрочной интенсивной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липидснижающей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терапии на каротидный атеросклероз у пациентов очень высокого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сердечно-сосудистого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риска по данным трехмерного ультразвукового исследования»,</a:t>
                      </a: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7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Доржиева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Валентина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Зоригтоевна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«Функция почек у больных с фибрилляцией предсердий молодого и среднего возраста»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06364" y="759854"/>
            <a:ext cx="11088709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427910"/>
              </p:ext>
            </p:extLst>
          </p:nvPr>
        </p:nvGraphicFramePr>
        <p:xfrm>
          <a:off x="265042" y="257708"/>
          <a:ext cx="11595653" cy="629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9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Попова Т.Е.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Байдарбекова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Алтын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Камаловна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«Последствия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внутрижелудочковых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кровоизлияний у детей с перинатальной патологией (на примере Национального центра детской реабилитации, Республика Казахстан)»</a:t>
                      </a:r>
                    </a:p>
                  </a:txBody>
                  <a:tcPr marL="47625" marR="47625" marT="9525" marB="95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78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Николаева Т.Я.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Торгашов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Михаил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Николаевич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Нейросоматические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проблемы стрессовых воздействий»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78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Скорикова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Геннадьевна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«Клинико-биохимические предикторы эффективности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тромболитической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терапии   при ишемическом инсульте»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Петрова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Екатерина 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Валенуровна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«Особенности развития, течения и исходов субарахноидального кровоизлияния при дисплазии соединительной ткани»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Чугунова С.А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Клочихина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Ольга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Анатольевна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«Клинико-эпидемиологическая характеристика инсульта в Российской Федерации (по данным территориально-популяционного регистра)»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Дмитриева Т.Г.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Аюрова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Жанна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Гармаевна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«Ожирение в различных этнических группах подростков: факторы риска, клинико-метаболические особенности»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4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О.Н.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Копачевская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Кристина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Андреевна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«Клинико-этиологическая характеристика и значение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неоптерина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патогенезе острых кишечных инфекций у детей раннего возраста»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7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Петрова П.Г.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Гордиенко Андрей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Иванович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«Патогенетическое значение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антэндотоксиновых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иммунных механизмов при неинфекционной патологии»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2008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Кононова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Ирина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Васильевна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новых способов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предрака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рака и применением высокотехнологичного физического оборудования»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9525" marB="95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4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ЗАЯВКИ НА НАУЧНО-ИССЛЕДОВАТЕЛЬСКИЕ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ПОД РУКОВОДСТВОМ СОТРУДНИКОВ ИНСТИТУТА за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60" y="2240924"/>
            <a:ext cx="3879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Общее </a:t>
            </a: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поданных заявок на НИР и НИОКР, в том числе </a:t>
            </a:r>
            <a:r>
              <a:rPr lang="ru-R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конкурс МОН</a:t>
            </a:r>
            <a:endParaRPr lang="ru-RU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8999" y="3979572"/>
            <a:ext cx="1187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</a:t>
            </a:r>
            <a:endParaRPr lang="ru-RU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0647" y="1304934"/>
            <a:ext cx="1125700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906700112"/>
              </p:ext>
            </p:extLst>
          </p:nvPr>
        </p:nvGraphicFramePr>
        <p:xfrm>
          <a:off x="516503" y="1768229"/>
          <a:ext cx="11158993" cy="442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2440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3" y="309093"/>
            <a:ext cx="11449318" cy="228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 МОН </a:t>
            </a:r>
            <a:r>
              <a:rPr lang="ru-RU" sz="2000" b="1" dirty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РФ – </a:t>
            </a:r>
            <a:r>
              <a:rPr lang="ru-RU" sz="2000" b="1" dirty="0" smtClean="0">
                <a:solidFill>
                  <a:srgbClr val="CF073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CF07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065" y="776103"/>
            <a:ext cx="11037194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034577"/>
              </p:ext>
            </p:extLst>
          </p:nvPr>
        </p:nvGraphicFramePr>
        <p:xfrm>
          <a:off x="425003" y="963758"/>
          <a:ext cx="11243256" cy="104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193">
                  <a:extLst>
                    <a:ext uri="{9D8B030D-6E8A-4147-A177-3AD203B41FA5}">
                      <a16:colId xmlns:a16="http://schemas.microsoft.com/office/drawing/2014/main" xmlns="" val="2109843100"/>
                    </a:ext>
                  </a:extLst>
                </a:gridCol>
                <a:gridCol w="7181149">
                  <a:extLst>
                    <a:ext uri="{9D8B030D-6E8A-4147-A177-3AD203B41FA5}">
                      <a16:colId xmlns:a16="http://schemas.microsoft.com/office/drawing/2014/main" xmlns="" val="3208529827"/>
                    </a:ext>
                  </a:extLst>
                </a:gridCol>
                <a:gridCol w="3555914">
                  <a:extLst>
                    <a:ext uri="{9D8B030D-6E8A-4147-A177-3AD203B41FA5}">
                      <a16:colId xmlns:a16="http://schemas.microsoft.com/office/drawing/2014/main" xmlns="" val="1122115936"/>
                    </a:ext>
                  </a:extLst>
                </a:gridCol>
              </a:tblGrid>
              <a:tr h="9261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КОММУНИКАЦИЙ НАУЧНОЙ ОБЩЕСТВЕННОСТИ.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НАЦИОНАЛЬНОГО КОНГРЕССА С МЕЖДУНАРОДНЫМ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УЧАСТИЕМ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«ЭКОЛОГИЯ И ЗДОРОВЬЕ ЧЕЛОВЕКА НА СЕВЕРЕ»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Гоголев Николай Михайлович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45974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79037" y="2110927"/>
            <a:ext cx="7550590" cy="6724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ГОСУДАРСТВЕННЫЙ НАУЧНЫЙ ФОНД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1065" y="2659235"/>
            <a:ext cx="11037194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8659351"/>
              </p:ext>
            </p:extLst>
          </p:nvPr>
        </p:nvGraphicFramePr>
        <p:xfrm>
          <a:off x="569085" y="2943226"/>
          <a:ext cx="11099174" cy="199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707">
                  <a:extLst>
                    <a:ext uri="{9D8B030D-6E8A-4147-A177-3AD203B41FA5}">
                      <a16:colId xmlns:a16="http://schemas.microsoft.com/office/drawing/2014/main" xmlns="" val="4051309126"/>
                    </a:ext>
                  </a:extLst>
                </a:gridCol>
                <a:gridCol w="6833778">
                  <a:extLst>
                    <a:ext uri="{9D8B030D-6E8A-4147-A177-3AD203B41FA5}">
                      <a16:colId xmlns:a16="http://schemas.microsoft.com/office/drawing/2014/main" xmlns="" val="654415375"/>
                    </a:ext>
                  </a:extLst>
                </a:gridCol>
                <a:gridCol w="3765689">
                  <a:extLst>
                    <a:ext uri="{9D8B030D-6E8A-4147-A177-3AD203B41FA5}">
                      <a16:colId xmlns:a16="http://schemas.microsoft.com/office/drawing/2014/main" xmlns="" val="431177630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МОЛЕКУЛЯРНО-ГЕНЕТИЧЕСКАЯ ЭПИДЕМИОЛОГИЯ МОНОГЕННЫХ БОЛЕЗНЕЙ НЕРВНОЙ СИСТЕМЫ У НАСЕЛЕНИЯ СЕВЕРО-ВОСТОКА РОССИИ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Максимова Надежда Романовна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6373298"/>
                  </a:ext>
                </a:extLst>
              </a:tr>
              <a:tr h="621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ГЕНЕТИЧЕСКОЕ РАЗНООБРАЗИЕ И ТЕРРИТОРИАЛЬНОЕ РАСПРЕДЕЛЕНИЕ МОНОГЕННЫХ НАСЛЕДСТВЕННЫХ БОЛЕЗНЕЙ В ПОПУЛЯЦИЯХ СЕВЕРО-ВОСТОКА РОССИИ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Максимова Надежда Романовна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3375024"/>
                  </a:ext>
                </a:extLst>
              </a:tr>
              <a:tr h="621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ОСОБЕННОСТИ КЛИНИКО-ИММУНОЛОГИЧЕСКОГО ТЕЧЕНИЯ ВИРУСА ЭБШТЕЙНА-БАРР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Иванова Ольга Николаевна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5358127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75366" y="4935434"/>
            <a:ext cx="555793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ИСТОЧНИКИ  ФИНАНСИРОВАНИЯ - 2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0075" y="5360166"/>
            <a:ext cx="11037194" cy="12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2458752"/>
              </p:ext>
            </p:extLst>
          </p:nvPr>
        </p:nvGraphicFramePr>
        <p:xfrm>
          <a:off x="600075" y="5535828"/>
          <a:ext cx="11099174" cy="1005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7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ГЕНОМНЫЕ ИССЛЕДОВАНИЯ И МОЛЕКУЛЯРНО-ГЕНЕТИЧЕСКИЙ СКРИНИНГ В РЕСПУБЛИКЕ САХА (ЯКУТИЯ)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Максимова Надежда Романовна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ШКОЛА ЗДРАВОСОЗИДАНИЯ ДЛЯ РОДИТЕЛЕЙ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Саввина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Надежда Валерьевна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010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51" y="167425"/>
            <a:ext cx="103674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ГРАНТЫ  РОССИЙСКОГО ФОНДА ФУНДАМЕНТАЛЬНЫХ ИССЛЕДОВАНИЙ - 42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3792" y="759854"/>
            <a:ext cx="1119174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4872867"/>
              </p:ext>
            </p:extLst>
          </p:nvPr>
        </p:nvGraphicFramePr>
        <p:xfrm>
          <a:off x="159026" y="1063868"/>
          <a:ext cx="11871049" cy="540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880">
                  <a:extLst>
                    <a:ext uri="{9D8B030D-6E8A-4147-A177-3AD203B41FA5}">
                      <a16:colId xmlns:a16="http://schemas.microsoft.com/office/drawing/2014/main" xmlns="" val="445336516"/>
                    </a:ext>
                  </a:extLst>
                </a:gridCol>
                <a:gridCol w="9020951">
                  <a:extLst>
                    <a:ext uri="{9D8B030D-6E8A-4147-A177-3AD203B41FA5}">
                      <a16:colId xmlns:a16="http://schemas.microsoft.com/office/drawing/2014/main" xmlns="" val="1612537577"/>
                    </a:ext>
                  </a:extLst>
                </a:gridCol>
                <a:gridCol w="2340218">
                  <a:extLst>
                    <a:ext uri="{9D8B030D-6E8A-4147-A177-3AD203B41FA5}">
                      <a16:colId xmlns:a16="http://schemas.microsoft.com/office/drawing/2014/main" xmlns="" val="216776312"/>
                    </a:ext>
                  </a:extLst>
                </a:gridCol>
              </a:tblGrid>
              <a:tr h="782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ПОЛИМОРФИЗМЫ ГЕНОВ, ВОВЛЕЧЕННЫХ В РЕГУЛЯЦИЮ АРТЕРИАЛЬНОГО ДАВЛЕНИЯ, И ЧУВСТВИТЕЛЬНОСТЬ СЕРДЕЧНО-СОСУДИСТОЙ СИСТЕМЫ ЧЕЛОВЕКА К ГЕОМАГНИТНОЙ ВОЗМУЩЕННОСТИ В АРКТИЧЕСКОЙ ЗОНЕ РС(Я)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Петрова П.Г.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35423"/>
                  </a:ext>
                </a:extLst>
              </a:tr>
              <a:tr h="661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РОЛЬ ПОЛИМОРФИЗМА ГЕНА PNPLA3 В РАЗВИТИИ САХАРНОГО ДИАБЕТА У ПРЕДСТАВИТЕЛЕЙ СЕВЕРНЫХ НАРОДОВ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Борисова Н.В.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093756549"/>
                  </a:ext>
                </a:extLst>
              </a:tr>
              <a:tr h="558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ИССЛЕДОВАНИЕ ГЕНЕТИЧЕСКИХ И ПЛАЗМЕННЫХ ФАКТОРОВ ФОРМИРОВАНИЯ НАРУШЕНИЙ ГЕМОСТАЗА ПРИ ХРОНИЧЕСКИХ ВИРУСНЫХ ГЕПАТИТАХ В УСЛОВИЯХ КРАЙНЕГО СЕВЕРА.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Борисова Н.В.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010138997"/>
                  </a:ext>
                </a:extLst>
              </a:tr>
              <a:tr h="7491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РОЛЬ ДЕФОЛТ-СИСТЕМЫ МОЗГА В ФОРМИРОВАНИИ РИСКОВ РАЗВИТИЯ АФФЕКТИВНЫХ ПАТОЛОГИЙ У ТРУДОВЫХ МИГРАНТОВ И ПОСТОЯННО ПРОЖИВАЮЩЕГО НАСЕЛЕНИЯ НА ТЕРРИТОРИИ РЕСПУБЛИКИ САХА (ЯКУТИИ)</a:t>
                      </a:r>
                      <a:r>
                        <a:rPr lang="ru-RU" sz="1400" dirty="0" smtClean="0">
                          <a:solidFill>
                            <a:srgbClr val="CF0737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Борисова Н.В.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0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ГЕНОМНЫЕ ИССЛЕДОВАНИЯ И МОЛЕКУЛЯРНО-ГЕНЕТИЧЕСКИЙ СКРИНИНГ В РЕСПУБЛИКЕ САХА (ЯКУТИЯ)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Максимова Н.М.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1764009254"/>
                  </a:ext>
                </a:extLst>
              </a:tr>
              <a:tr h="7491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ПРОБЛЕМА ВАЛОРИЗАЦИИ И ПОПУЛЯРИЗАЦИИ КУЛЬТУРЫ ПИТАНИЯ НАРОДОВ СЕВЕРА В СОВРЕМЕННЫХ УСЛОВИЯХ (НА ПРИМЕРЕ ЯКУТИИ)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Петрова М.Н.</a:t>
                      </a:r>
                      <a:endParaRPr lang="ru-RU" sz="16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 исполнитель)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2576515979"/>
                  </a:ext>
                </a:extLst>
              </a:tr>
              <a:tr h="710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ПРЕВЕНТИВНЫЕ ПАТОГЕНЕТИЧЕСКИЕ НЕМЕДИКАИЕНТОЗНЫЕ ТЕХНОЛОГИИ КОРРЕКЦИИ НАРУШЕНИЯ КАЛЬЦИЕВО- ФОСФОРНОГО ОБМЕНА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ПРИ ПОЛИМОРБИДНЫХ ЗАБОЛЕВАНИЯХ ВНУТРЕННИХ ОРГАНАХ В УСЛОВИЯХ СЕВЕРА.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Пальшина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А.М.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extLst>
                  <a:ext uri="{0D108BD9-81ED-4DB2-BD59-A6C34878D82A}">
                    <a16:rowId xmlns:a16="http://schemas.microsoft.com/office/drawing/2014/main" xmlns="" val="293832179"/>
                  </a:ext>
                </a:extLst>
              </a:tr>
              <a:tr h="594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РОЛЬ МОЛЕКУЛЯРНЫХ БИОМАРКЕРОВ В РАЗВИТИИ СОЦИАЛЬНО-ЗНАЧИМЫХ ИНФЕКЦИЙ НА ТЕРРИТОРИИ РЕСПУБЛИКИ САХА (ЯКУТИЯ)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780" marR="667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Слепцова С.С.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xmlns="" val="24695604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6615</TotalTime>
  <Words>5345</Words>
  <Application>Microsoft Office PowerPoint</Application>
  <PresentationFormat>Произвольный</PresentationFormat>
  <Paragraphs>975</Paragraphs>
  <Slides>49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HDOfficeLightV0</vt:lpstr>
      <vt:lpstr>PDF</vt:lpstr>
      <vt:lpstr>Chart</vt:lpstr>
      <vt:lpstr>Медицинский институт Северо-Восточного федерального университета имени М.К. Аммосова </vt:lpstr>
      <vt:lpstr>На 22 кафедрах института работают  140 преподавателей, остепененность – 83,6% в т.ч. 31  доктор  наук (22,1%),  86 кандидатов медицинских наук (61,4%).  Средний возраст – 50 лет. Количество лиц до 35 лет- 16 (11,4%)</vt:lpstr>
      <vt:lpstr>Личный кабинет работника - lkr.s-vfu.ru (ЛКР) </vt:lpstr>
      <vt:lpstr>Защищенные  диссертации  </vt:lpstr>
      <vt:lpstr>ОТЗЫВЫ  ДИССЕРТАЦИОННЫХ РАБОТ (16)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ГРАНТЫ  РОССИЙСКОГО ФОНДА ФУНДАМЕНТАЛЬНЫХ ИССЛЕДОВАНИЙ </vt:lpstr>
      <vt:lpstr>Слайд 14</vt:lpstr>
      <vt:lpstr>Слайд 15</vt:lpstr>
      <vt:lpstr>Слайд 16</vt:lpstr>
      <vt:lpstr>Слайд 17</vt:lpstr>
      <vt:lpstr>Слайд 18</vt:lpstr>
      <vt:lpstr>Слайд 19</vt:lpstr>
      <vt:lpstr>Монографии </vt:lpstr>
      <vt:lpstr>Изданные   статьи  2018 года </vt:lpstr>
      <vt:lpstr>Слайд 22</vt:lpstr>
      <vt:lpstr>ПОКАЗАТЕЛИ ПУБЛИКАЦИЙ ППС за 2018 год (по первому автору) </vt:lpstr>
      <vt:lpstr>Слайд 24</vt:lpstr>
      <vt:lpstr>Слайд 25</vt:lpstr>
      <vt:lpstr>Слайд 26</vt:lpstr>
      <vt:lpstr>ПУБЛИКАТИВНАЯ АКТИВНОСТЬ  КАФЕДР за 2018 год  </vt:lpstr>
      <vt:lpstr>Слайд 28</vt:lpstr>
      <vt:lpstr>Слайд 29</vt:lpstr>
      <vt:lpstr>Слайд 30</vt:lpstr>
      <vt:lpstr>Слайд 31</vt:lpstr>
      <vt:lpstr>Слайд 32</vt:lpstr>
      <vt:lpstr>Годовые плановые  показатели по результативности РИД   на 2019 год</vt:lpstr>
      <vt:lpstr>Слайд 34</vt:lpstr>
      <vt:lpstr>Слайд 35</vt:lpstr>
      <vt:lpstr> IX Национальный Конгресс c Международным участием «Экология и здоровье человека на Севере», посвященный  60-летию медицинского образования в  Якутии</vt:lpstr>
      <vt:lpstr>УЧАСТИЕ В КОНФЕРЕНЦИЯХ</vt:lpstr>
      <vt:lpstr>Слайд 38</vt:lpstr>
      <vt:lpstr>Слайд 39</vt:lpstr>
      <vt:lpstr>Слайд 40</vt:lpstr>
      <vt:lpstr>Слайд 41</vt:lpstr>
      <vt:lpstr>Позиции СВФУ в рейтинговых конкурсах по оценке научной продуктивности и  в мониторинге эффективности ВУЗов</vt:lpstr>
      <vt:lpstr>УЧАСТИЕ В МЕЖДУНАРОДНЫХ МЕРОПРИЯТИЯХ</vt:lpstr>
      <vt:lpstr>СПИСОК ПОБЕДИТЕЛЕЙ КОНКУРСА НОМИНАЦИЙ НТС  ПО ИТОГАМ 2018 ГОДА</vt:lpstr>
      <vt:lpstr>Слайд 45</vt:lpstr>
      <vt:lpstr>Создание научного центра мирового уровня (НЦМУ) «ЭКОАРКТИКА» в план реализации федерального проекта «Развитие научной и научно производственной кооперации» в рамках национального проекта «Наука» от Республики Саха (Якутия)</vt:lpstr>
      <vt:lpstr>Научные проекты в соответствии с основными направлениями СВФУ (Приказ №211-ОД от 04.03.2016)  Направление № 9 «РАЗРАБОТКА НАУЧНЫХ ОСНОВ ФОРМИРОВАНИЯ ЗДОРОВЬЯ ЧЕЛОВЕКА НА СЕВЕРЕ, СОЗДАНИЕ ИННОВАЦИОННЫХ ПРОДУКТОВ И ТЕХНОЛОГИЙ ДИАГНОСТИКИ, ЛЕЧЕНИЯ И ПРОФИЛАКТИКИ ЗАБОЛЕВАНИЙ У НАСЕЛЕНИЯ ТЕРРИТОРИЙ ХОЛОДНОГО КЛИМАТА. МЕДИЦИНСКАЯ БИОФИЗИКА»   </vt:lpstr>
      <vt:lpstr>Защита диссертаций 2019 г.</vt:lpstr>
      <vt:lpstr>Планы на 2019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Снежана Слепцова</dc:creator>
  <cp:lastModifiedBy>мединститут</cp:lastModifiedBy>
  <cp:revision>725</cp:revision>
  <cp:lastPrinted>2019-02-15T03:16:59Z</cp:lastPrinted>
  <dcterms:created xsi:type="dcterms:W3CDTF">2017-01-21T13:45:04Z</dcterms:created>
  <dcterms:modified xsi:type="dcterms:W3CDTF">2019-03-28T06:15:25Z</dcterms:modified>
</cp:coreProperties>
</file>